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2"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3" r:id="rId17"/>
    <p:sldId id="274" r:id="rId18"/>
    <p:sldId id="275" r:id="rId19"/>
    <p:sldId id="276" r:id="rId20"/>
    <p:sldId id="279"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7AB3F-4697-3C2B-7C7C-9A55A31A0F51}" v="1087" dt="2024-04-17T02:28:51.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3" d="100"/>
          <a:sy n="113" d="100"/>
        </p:scale>
        <p:origin x="22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CDE9F-7440-49E4-8911-9B2D9478A8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938AA7-A076-4C9D-8D9A-DA5437AC12FA}">
      <dgm:prSet/>
      <dgm:spPr/>
      <dgm:t>
        <a:bodyPr/>
        <a:lstStyle/>
        <a:p>
          <a:r>
            <a:rPr lang="en-US" b="1"/>
            <a:t>Objectives</a:t>
          </a:r>
          <a:endParaRPr lang="en-US"/>
        </a:p>
      </dgm:t>
    </dgm:pt>
    <dgm:pt modelId="{CEFFC5F3-420B-499E-8691-4E07BFEE5B27}" type="parTrans" cxnId="{09A2B7F6-3BF0-4EDA-9C6B-E725F695D1D8}">
      <dgm:prSet/>
      <dgm:spPr/>
      <dgm:t>
        <a:bodyPr/>
        <a:lstStyle/>
        <a:p>
          <a:endParaRPr lang="en-US"/>
        </a:p>
      </dgm:t>
    </dgm:pt>
    <dgm:pt modelId="{1300CA74-E6AA-49C9-9C3A-2E7F93630514}" type="sibTrans" cxnId="{09A2B7F6-3BF0-4EDA-9C6B-E725F695D1D8}">
      <dgm:prSet/>
      <dgm:spPr/>
      <dgm:t>
        <a:bodyPr/>
        <a:lstStyle/>
        <a:p>
          <a:endParaRPr lang="en-US"/>
        </a:p>
      </dgm:t>
    </dgm:pt>
    <dgm:pt modelId="{594002B4-56F7-450E-A4E1-384875634C8A}">
      <dgm:prSet custT="1"/>
      <dgm:spPr/>
      <dgm:t>
        <a:bodyPr/>
        <a:lstStyle/>
        <a:p>
          <a:r>
            <a:rPr lang="en-US" sz="1100" dirty="0"/>
            <a:t>Develop methods to simulate adaptation decisions for predicting and testing safety measures.</a:t>
          </a:r>
        </a:p>
      </dgm:t>
    </dgm:pt>
    <dgm:pt modelId="{65DDEA50-6D5B-4613-9FC9-98BFC1F7EA5F}" type="parTrans" cxnId="{FA20A11A-449A-4052-88CD-F50B74E8D4F3}">
      <dgm:prSet/>
      <dgm:spPr/>
      <dgm:t>
        <a:bodyPr/>
        <a:lstStyle/>
        <a:p>
          <a:endParaRPr lang="en-US"/>
        </a:p>
      </dgm:t>
    </dgm:pt>
    <dgm:pt modelId="{48D4EE25-84FC-4EBE-B0E3-9CB4D840D67E}" type="sibTrans" cxnId="{FA20A11A-449A-4052-88CD-F50B74E8D4F3}">
      <dgm:prSet/>
      <dgm:spPr/>
      <dgm:t>
        <a:bodyPr/>
        <a:lstStyle/>
        <a:p>
          <a:endParaRPr lang="en-US"/>
        </a:p>
      </dgm:t>
    </dgm:pt>
    <dgm:pt modelId="{1E2E4469-8F7A-4A3C-B2F0-43E296DBA045}">
      <dgm:prSet custT="1"/>
      <dgm:spPr/>
      <dgm:t>
        <a:bodyPr/>
        <a:lstStyle/>
        <a:p>
          <a:r>
            <a:rPr lang="en-US" sz="1100" dirty="0"/>
            <a:t>The Coastal Property Model estimates flood damages for various scenarios, including sea level rise and storm surges.</a:t>
          </a:r>
        </a:p>
      </dgm:t>
    </dgm:pt>
    <dgm:pt modelId="{F15DE643-A4FE-4010-BBD8-177BEF8E240F}" type="parTrans" cxnId="{3718AE15-5EE3-458E-BC54-B697B49AB14C}">
      <dgm:prSet/>
      <dgm:spPr/>
      <dgm:t>
        <a:bodyPr/>
        <a:lstStyle/>
        <a:p>
          <a:endParaRPr lang="en-US"/>
        </a:p>
      </dgm:t>
    </dgm:pt>
    <dgm:pt modelId="{7217B9F0-CF77-48C8-A76A-AF47992AFA6C}" type="sibTrans" cxnId="{3718AE15-5EE3-458E-BC54-B697B49AB14C}">
      <dgm:prSet/>
      <dgm:spPr/>
      <dgm:t>
        <a:bodyPr/>
        <a:lstStyle/>
        <a:p>
          <a:endParaRPr lang="en-US"/>
        </a:p>
      </dgm:t>
    </dgm:pt>
    <dgm:pt modelId="{23A41A78-9FE5-471C-987B-134E726A33F2}">
      <dgm:prSet custT="1"/>
      <dgm:spPr/>
      <dgm:t>
        <a:bodyPr/>
        <a:lstStyle/>
        <a:p>
          <a:r>
            <a:rPr lang="en-US" sz="1100" dirty="0"/>
            <a:t>Provides insights into future adaptation costs and the economic benefits of mitigation efforts.</a:t>
          </a:r>
        </a:p>
      </dgm:t>
    </dgm:pt>
    <dgm:pt modelId="{D8DEBFEF-E591-42AF-BED3-35DA80CBB63F}" type="parTrans" cxnId="{85B78A13-7E18-4F2E-A958-4576240103A3}">
      <dgm:prSet/>
      <dgm:spPr/>
      <dgm:t>
        <a:bodyPr/>
        <a:lstStyle/>
        <a:p>
          <a:endParaRPr lang="en-US"/>
        </a:p>
      </dgm:t>
    </dgm:pt>
    <dgm:pt modelId="{0A485692-A0C5-483B-9C93-08CD06EE4D44}" type="sibTrans" cxnId="{85B78A13-7E18-4F2E-A958-4576240103A3}">
      <dgm:prSet/>
      <dgm:spPr/>
      <dgm:t>
        <a:bodyPr/>
        <a:lstStyle/>
        <a:p>
          <a:endParaRPr lang="en-US"/>
        </a:p>
      </dgm:t>
    </dgm:pt>
    <dgm:pt modelId="{56342EDA-B363-498D-83FE-11637BD87EA1}">
      <dgm:prSet/>
      <dgm:spPr/>
      <dgm:t>
        <a:bodyPr/>
        <a:lstStyle/>
        <a:p>
          <a:r>
            <a:rPr lang="en-US" b="1"/>
            <a:t>Key Features</a:t>
          </a:r>
          <a:endParaRPr lang="en-US"/>
        </a:p>
      </dgm:t>
    </dgm:pt>
    <dgm:pt modelId="{8DB92984-9913-47FF-9969-A16AF15D6D7D}" type="parTrans" cxnId="{39ADCE49-8A98-4026-864C-8A339F337FF4}">
      <dgm:prSet/>
      <dgm:spPr/>
      <dgm:t>
        <a:bodyPr/>
        <a:lstStyle/>
        <a:p>
          <a:endParaRPr lang="en-US"/>
        </a:p>
      </dgm:t>
    </dgm:pt>
    <dgm:pt modelId="{E8DD530D-5BBE-419C-AC4E-F55A32298737}" type="sibTrans" cxnId="{39ADCE49-8A98-4026-864C-8A339F337FF4}">
      <dgm:prSet/>
      <dgm:spPr/>
      <dgm:t>
        <a:bodyPr/>
        <a:lstStyle/>
        <a:p>
          <a:endParaRPr lang="en-US"/>
        </a:p>
      </dgm:t>
    </dgm:pt>
    <dgm:pt modelId="{F65E2D87-31A9-44DB-8211-FA470953D242}">
      <dgm:prSet custT="1"/>
      <dgm:spPr/>
      <dgm:t>
        <a:bodyPr/>
        <a:lstStyle/>
        <a:p>
          <a:r>
            <a:rPr lang="en-US" sz="1100" dirty="0"/>
            <a:t>Estimates flood damage and future adaptation costs at an aggregate level.</a:t>
          </a:r>
        </a:p>
      </dgm:t>
    </dgm:pt>
    <dgm:pt modelId="{48485C11-A39F-457F-A801-29DBDC4D104F}" type="parTrans" cxnId="{72DB2DBE-8521-4768-A71B-60A1B396B140}">
      <dgm:prSet/>
      <dgm:spPr/>
      <dgm:t>
        <a:bodyPr/>
        <a:lstStyle/>
        <a:p>
          <a:endParaRPr lang="en-US"/>
        </a:p>
      </dgm:t>
    </dgm:pt>
    <dgm:pt modelId="{BB3539C6-83EF-4F8D-A285-B9E1573D4FF5}" type="sibTrans" cxnId="{72DB2DBE-8521-4768-A71B-60A1B396B140}">
      <dgm:prSet/>
      <dgm:spPr/>
      <dgm:t>
        <a:bodyPr/>
        <a:lstStyle/>
        <a:p>
          <a:endParaRPr lang="en-US"/>
        </a:p>
      </dgm:t>
    </dgm:pt>
    <dgm:pt modelId="{999231BC-98D0-4376-B581-E48441AB42FB}">
      <dgm:prSet custT="1"/>
      <dgm:spPr/>
      <dgm:t>
        <a:bodyPr/>
        <a:lstStyle/>
        <a:p>
          <a:r>
            <a:rPr lang="en-US" sz="1100" dirty="0"/>
            <a:t>Enables decision-makers to assess the effectiveness of different adaptation strategies.</a:t>
          </a:r>
        </a:p>
      </dgm:t>
    </dgm:pt>
    <dgm:pt modelId="{180D8FF6-C710-423D-B927-757B76C8B9D1}" type="parTrans" cxnId="{34455276-D145-4510-AA5A-E586D8375490}">
      <dgm:prSet/>
      <dgm:spPr/>
      <dgm:t>
        <a:bodyPr/>
        <a:lstStyle/>
        <a:p>
          <a:endParaRPr lang="en-US"/>
        </a:p>
      </dgm:t>
    </dgm:pt>
    <dgm:pt modelId="{BAFA3FFA-F0C8-4167-AF16-634EA00ABAE7}" type="sibTrans" cxnId="{34455276-D145-4510-AA5A-E586D8375490}">
      <dgm:prSet/>
      <dgm:spPr/>
      <dgm:t>
        <a:bodyPr/>
        <a:lstStyle/>
        <a:p>
          <a:endParaRPr lang="en-US"/>
        </a:p>
      </dgm:t>
    </dgm:pt>
    <dgm:pt modelId="{DCA8AF31-8BD8-4351-B70A-546C8A6307C6}">
      <dgm:prSet custT="1"/>
      <dgm:spPr/>
      <dgm:t>
        <a:bodyPr/>
        <a:lstStyle/>
        <a:p>
          <a:r>
            <a:rPr lang="en-US" sz="1100" dirty="0"/>
            <a:t>Aids in understanding the economic implications of coastal flooding and the benefits of investing in mitigation.</a:t>
          </a:r>
        </a:p>
      </dgm:t>
    </dgm:pt>
    <dgm:pt modelId="{BFE2E591-F58F-41F6-A04A-EC663DC4A058}" type="parTrans" cxnId="{5BA7B0C8-73D1-4FE6-825E-8A5D83F576E1}">
      <dgm:prSet/>
      <dgm:spPr/>
      <dgm:t>
        <a:bodyPr/>
        <a:lstStyle/>
        <a:p>
          <a:endParaRPr lang="en-US"/>
        </a:p>
      </dgm:t>
    </dgm:pt>
    <dgm:pt modelId="{35DE6ADA-B60D-4A79-8D49-4B94C024BE0B}" type="sibTrans" cxnId="{5BA7B0C8-73D1-4FE6-825E-8A5D83F576E1}">
      <dgm:prSet/>
      <dgm:spPr/>
      <dgm:t>
        <a:bodyPr/>
        <a:lstStyle/>
        <a:p>
          <a:endParaRPr lang="en-US"/>
        </a:p>
      </dgm:t>
    </dgm:pt>
    <dgm:pt modelId="{D632FEB6-FE14-49D0-994C-244B0E8FEDDA}" type="pres">
      <dgm:prSet presAssocID="{D2CCDE9F-7440-49E4-8911-9B2D9478A820}" presName="root" presStyleCnt="0">
        <dgm:presLayoutVars>
          <dgm:dir/>
          <dgm:resizeHandles val="exact"/>
        </dgm:presLayoutVars>
      </dgm:prSet>
      <dgm:spPr/>
    </dgm:pt>
    <dgm:pt modelId="{F3365421-03FD-4833-B27E-5C536BB70D5C}" type="pres">
      <dgm:prSet presAssocID="{2D938AA7-A076-4C9D-8D9A-DA5437AC12FA}" presName="compNode" presStyleCnt="0"/>
      <dgm:spPr/>
    </dgm:pt>
    <dgm:pt modelId="{D867D5BD-D234-4E56-B292-D17BA956EA11}" type="pres">
      <dgm:prSet presAssocID="{2D938AA7-A076-4C9D-8D9A-DA5437AC12FA}" presName="bgRect" presStyleLbl="bgShp" presStyleIdx="0" presStyleCnt="8"/>
      <dgm:spPr/>
    </dgm:pt>
    <dgm:pt modelId="{98B05D1E-FBD3-4BC9-85BF-426F18ACA339}" type="pres">
      <dgm:prSet presAssocID="{2D938AA7-A076-4C9D-8D9A-DA5437AC12F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F9031148-0E58-47E7-AC97-25245ADFAED3}" type="pres">
      <dgm:prSet presAssocID="{2D938AA7-A076-4C9D-8D9A-DA5437AC12FA}" presName="spaceRect" presStyleCnt="0"/>
      <dgm:spPr/>
    </dgm:pt>
    <dgm:pt modelId="{B5C4C6B9-32A0-4FE5-8D80-484DD629195D}" type="pres">
      <dgm:prSet presAssocID="{2D938AA7-A076-4C9D-8D9A-DA5437AC12FA}" presName="parTx" presStyleLbl="revTx" presStyleIdx="0" presStyleCnt="8">
        <dgm:presLayoutVars>
          <dgm:chMax val="0"/>
          <dgm:chPref val="0"/>
        </dgm:presLayoutVars>
      </dgm:prSet>
      <dgm:spPr/>
    </dgm:pt>
    <dgm:pt modelId="{9E76F8D4-E5BA-462F-8462-C13C8F9610D1}" type="pres">
      <dgm:prSet presAssocID="{1300CA74-E6AA-49C9-9C3A-2E7F93630514}" presName="sibTrans" presStyleCnt="0"/>
      <dgm:spPr/>
    </dgm:pt>
    <dgm:pt modelId="{68762E17-7F9B-4716-94DF-26980820426D}" type="pres">
      <dgm:prSet presAssocID="{594002B4-56F7-450E-A4E1-384875634C8A}" presName="compNode" presStyleCnt="0"/>
      <dgm:spPr/>
    </dgm:pt>
    <dgm:pt modelId="{25D67337-CD7D-49AA-A12C-7505B4D42772}" type="pres">
      <dgm:prSet presAssocID="{594002B4-56F7-450E-A4E1-384875634C8A}" presName="bgRect" presStyleLbl="bgShp" presStyleIdx="1" presStyleCnt="8"/>
      <dgm:spPr/>
    </dgm:pt>
    <dgm:pt modelId="{FE35230C-D904-4788-9D7B-2C9B3D2D5CC0}" type="pres">
      <dgm:prSet presAssocID="{594002B4-56F7-450E-A4E1-384875634C8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C78D6D7-3CD6-421F-A7E1-6A5C93789FD9}" type="pres">
      <dgm:prSet presAssocID="{594002B4-56F7-450E-A4E1-384875634C8A}" presName="spaceRect" presStyleCnt="0"/>
      <dgm:spPr/>
    </dgm:pt>
    <dgm:pt modelId="{169C42CA-B744-4BEE-8CC3-44B56B12DF28}" type="pres">
      <dgm:prSet presAssocID="{594002B4-56F7-450E-A4E1-384875634C8A}" presName="parTx" presStyleLbl="revTx" presStyleIdx="1" presStyleCnt="8">
        <dgm:presLayoutVars>
          <dgm:chMax val="0"/>
          <dgm:chPref val="0"/>
        </dgm:presLayoutVars>
      </dgm:prSet>
      <dgm:spPr/>
    </dgm:pt>
    <dgm:pt modelId="{B3BBB659-2C71-432D-843A-BCFF09CD220F}" type="pres">
      <dgm:prSet presAssocID="{48D4EE25-84FC-4EBE-B0E3-9CB4D840D67E}" presName="sibTrans" presStyleCnt="0"/>
      <dgm:spPr/>
    </dgm:pt>
    <dgm:pt modelId="{480DECD9-5D04-443F-B137-B0A8BD7A9C60}" type="pres">
      <dgm:prSet presAssocID="{1E2E4469-8F7A-4A3C-B2F0-43E296DBA045}" presName="compNode" presStyleCnt="0"/>
      <dgm:spPr/>
    </dgm:pt>
    <dgm:pt modelId="{FF28DCE2-38FE-4A25-8B30-613120B0BBA0}" type="pres">
      <dgm:prSet presAssocID="{1E2E4469-8F7A-4A3C-B2F0-43E296DBA045}" presName="bgRect" presStyleLbl="bgShp" presStyleIdx="2" presStyleCnt="8"/>
      <dgm:spPr/>
    </dgm:pt>
    <dgm:pt modelId="{E1136940-D59B-4A82-9CC7-99AB26CDA762}" type="pres">
      <dgm:prSet presAssocID="{1E2E4469-8F7A-4A3C-B2F0-43E296DBA04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y scene"/>
        </a:ext>
      </dgm:extLst>
    </dgm:pt>
    <dgm:pt modelId="{4E21C540-1541-441A-99EA-0236899AC645}" type="pres">
      <dgm:prSet presAssocID="{1E2E4469-8F7A-4A3C-B2F0-43E296DBA045}" presName="spaceRect" presStyleCnt="0"/>
      <dgm:spPr/>
    </dgm:pt>
    <dgm:pt modelId="{9DE82D4B-F71E-4A85-BB0E-9CB8E9FB5733}" type="pres">
      <dgm:prSet presAssocID="{1E2E4469-8F7A-4A3C-B2F0-43E296DBA045}" presName="parTx" presStyleLbl="revTx" presStyleIdx="2" presStyleCnt="8" custScaleX="97394" custScaleY="130287" custLinFactNeighborX="3446">
        <dgm:presLayoutVars>
          <dgm:chMax val="0"/>
          <dgm:chPref val="0"/>
        </dgm:presLayoutVars>
      </dgm:prSet>
      <dgm:spPr/>
    </dgm:pt>
    <dgm:pt modelId="{1108FA78-FFB1-4C06-989D-F407D0B9B860}" type="pres">
      <dgm:prSet presAssocID="{7217B9F0-CF77-48C8-A76A-AF47992AFA6C}" presName="sibTrans" presStyleCnt="0"/>
      <dgm:spPr/>
    </dgm:pt>
    <dgm:pt modelId="{EE3A59D4-13C3-4578-938C-81F897589F10}" type="pres">
      <dgm:prSet presAssocID="{23A41A78-9FE5-471C-987B-134E726A33F2}" presName="compNode" presStyleCnt="0"/>
      <dgm:spPr/>
    </dgm:pt>
    <dgm:pt modelId="{C72DCA51-D70E-4B1F-9CDB-2B137CB7986F}" type="pres">
      <dgm:prSet presAssocID="{23A41A78-9FE5-471C-987B-134E726A33F2}" presName="bgRect" presStyleLbl="bgShp" presStyleIdx="3" presStyleCnt="8"/>
      <dgm:spPr/>
    </dgm:pt>
    <dgm:pt modelId="{1DBA9CF4-6032-4911-9A2D-238AC89E94EF}" type="pres">
      <dgm:prSet presAssocID="{23A41A78-9FE5-471C-987B-134E726A33F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94BB88D9-A111-4E53-8F6A-8C8BA5116F50}" type="pres">
      <dgm:prSet presAssocID="{23A41A78-9FE5-471C-987B-134E726A33F2}" presName="spaceRect" presStyleCnt="0"/>
      <dgm:spPr/>
    </dgm:pt>
    <dgm:pt modelId="{F245B61D-521C-4976-AFF3-BE6A50CA5A9E}" type="pres">
      <dgm:prSet presAssocID="{23A41A78-9FE5-471C-987B-134E726A33F2}" presName="parTx" presStyleLbl="revTx" presStyleIdx="3" presStyleCnt="8" custScaleX="101441" custScaleY="154609">
        <dgm:presLayoutVars>
          <dgm:chMax val="0"/>
          <dgm:chPref val="0"/>
        </dgm:presLayoutVars>
      </dgm:prSet>
      <dgm:spPr/>
    </dgm:pt>
    <dgm:pt modelId="{9B113595-F16B-48F0-B174-5D61E04BE7EB}" type="pres">
      <dgm:prSet presAssocID="{0A485692-A0C5-483B-9C93-08CD06EE4D44}" presName="sibTrans" presStyleCnt="0"/>
      <dgm:spPr/>
    </dgm:pt>
    <dgm:pt modelId="{D3AF78C3-66C2-4D44-8241-BED29FD17EFC}" type="pres">
      <dgm:prSet presAssocID="{56342EDA-B363-498D-83FE-11637BD87EA1}" presName="compNode" presStyleCnt="0"/>
      <dgm:spPr/>
    </dgm:pt>
    <dgm:pt modelId="{3F0791D8-23F2-4A65-8738-25E86A80F134}" type="pres">
      <dgm:prSet presAssocID="{56342EDA-B363-498D-83FE-11637BD87EA1}" presName="bgRect" presStyleLbl="bgShp" presStyleIdx="4" presStyleCnt="8"/>
      <dgm:spPr/>
    </dgm:pt>
    <dgm:pt modelId="{09612DC2-F03A-4CCF-86A7-6E4A69160B29}" type="pres">
      <dgm:prSet presAssocID="{56342EDA-B363-498D-83FE-11637BD87EA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49CFE87-71B0-43ED-941C-DAA15227D17E}" type="pres">
      <dgm:prSet presAssocID="{56342EDA-B363-498D-83FE-11637BD87EA1}" presName="spaceRect" presStyleCnt="0"/>
      <dgm:spPr/>
    </dgm:pt>
    <dgm:pt modelId="{1B4CAB28-3DAF-4879-A6E3-307521B3C364}" type="pres">
      <dgm:prSet presAssocID="{56342EDA-B363-498D-83FE-11637BD87EA1}" presName="parTx" presStyleLbl="revTx" presStyleIdx="4" presStyleCnt="8">
        <dgm:presLayoutVars>
          <dgm:chMax val="0"/>
          <dgm:chPref val="0"/>
        </dgm:presLayoutVars>
      </dgm:prSet>
      <dgm:spPr/>
    </dgm:pt>
    <dgm:pt modelId="{25ED9672-8004-40B8-B929-F497348191E3}" type="pres">
      <dgm:prSet presAssocID="{E8DD530D-5BBE-419C-AC4E-F55A32298737}" presName="sibTrans" presStyleCnt="0"/>
      <dgm:spPr/>
    </dgm:pt>
    <dgm:pt modelId="{BC4EB034-5B7A-4ED8-AF78-220CB3182C3E}" type="pres">
      <dgm:prSet presAssocID="{F65E2D87-31A9-44DB-8211-FA470953D242}" presName="compNode" presStyleCnt="0"/>
      <dgm:spPr/>
    </dgm:pt>
    <dgm:pt modelId="{1E8A2B25-D429-4FD8-A125-833D55888530}" type="pres">
      <dgm:prSet presAssocID="{F65E2D87-31A9-44DB-8211-FA470953D242}" presName="bgRect" presStyleLbl="bgShp" presStyleIdx="5" presStyleCnt="8"/>
      <dgm:spPr/>
    </dgm:pt>
    <dgm:pt modelId="{1FD00BAC-05B8-495E-A55C-CC004446ADBC}" type="pres">
      <dgm:prSet presAssocID="{F65E2D87-31A9-44DB-8211-FA470953D24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46E841C9-D3A1-4554-9FE4-878145E780AA}" type="pres">
      <dgm:prSet presAssocID="{F65E2D87-31A9-44DB-8211-FA470953D242}" presName="spaceRect" presStyleCnt="0"/>
      <dgm:spPr/>
    </dgm:pt>
    <dgm:pt modelId="{48599D73-BCBB-4CF8-A199-0CBDB2A72A56}" type="pres">
      <dgm:prSet presAssocID="{F65E2D87-31A9-44DB-8211-FA470953D242}" presName="parTx" presStyleLbl="revTx" presStyleIdx="5" presStyleCnt="8">
        <dgm:presLayoutVars>
          <dgm:chMax val="0"/>
          <dgm:chPref val="0"/>
        </dgm:presLayoutVars>
      </dgm:prSet>
      <dgm:spPr/>
    </dgm:pt>
    <dgm:pt modelId="{65EA9986-C3BD-48C2-AAED-FFD6CCBA1C0B}" type="pres">
      <dgm:prSet presAssocID="{BB3539C6-83EF-4F8D-A285-B9E1573D4FF5}" presName="sibTrans" presStyleCnt="0"/>
      <dgm:spPr/>
    </dgm:pt>
    <dgm:pt modelId="{01702BE0-3A0C-42F7-B313-D8FB0E27CF14}" type="pres">
      <dgm:prSet presAssocID="{999231BC-98D0-4376-B581-E48441AB42FB}" presName="compNode" presStyleCnt="0"/>
      <dgm:spPr/>
    </dgm:pt>
    <dgm:pt modelId="{7EDE8BF0-E531-49A7-BFC9-9254E480EEBB}" type="pres">
      <dgm:prSet presAssocID="{999231BC-98D0-4376-B581-E48441AB42FB}" presName="bgRect" presStyleLbl="bgShp" presStyleIdx="6" presStyleCnt="8"/>
      <dgm:spPr/>
    </dgm:pt>
    <dgm:pt modelId="{85667AAE-0504-417A-BC88-7CCFBD1B151A}" type="pres">
      <dgm:prSet presAssocID="{999231BC-98D0-4376-B581-E48441AB42FB}"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erson with Idea"/>
        </a:ext>
      </dgm:extLst>
    </dgm:pt>
    <dgm:pt modelId="{B24C12A3-85A2-4418-92F8-EBA14F6804E7}" type="pres">
      <dgm:prSet presAssocID="{999231BC-98D0-4376-B581-E48441AB42FB}" presName="spaceRect" presStyleCnt="0"/>
      <dgm:spPr/>
    </dgm:pt>
    <dgm:pt modelId="{0B53AB89-B9EC-4B19-8D4C-78EA2D093931}" type="pres">
      <dgm:prSet presAssocID="{999231BC-98D0-4376-B581-E48441AB42FB}" presName="parTx" presStyleLbl="revTx" presStyleIdx="6" presStyleCnt="8">
        <dgm:presLayoutVars>
          <dgm:chMax val="0"/>
          <dgm:chPref val="0"/>
        </dgm:presLayoutVars>
      </dgm:prSet>
      <dgm:spPr/>
    </dgm:pt>
    <dgm:pt modelId="{F12064A8-7F70-495D-94F2-7E6DD3A122D7}" type="pres">
      <dgm:prSet presAssocID="{BAFA3FFA-F0C8-4167-AF16-634EA00ABAE7}" presName="sibTrans" presStyleCnt="0"/>
      <dgm:spPr/>
    </dgm:pt>
    <dgm:pt modelId="{3A39F3CD-6340-4DC4-A900-330DB339DECC}" type="pres">
      <dgm:prSet presAssocID="{DCA8AF31-8BD8-4351-B70A-546C8A6307C6}" presName="compNode" presStyleCnt="0"/>
      <dgm:spPr/>
    </dgm:pt>
    <dgm:pt modelId="{AC9D108B-27DB-4887-B795-28F84D4EDC4A}" type="pres">
      <dgm:prSet presAssocID="{DCA8AF31-8BD8-4351-B70A-546C8A6307C6}" presName="bgRect" presStyleLbl="bgShp" presStyleIdx="7" presStyleCnt="8"/>
      <dgm:spPr/>
    </dgm:pt>
    <dgm:pt modelId="{43AAF95B-15A0-4064-8F2E-2B4FFF48F881}" type="pres">
      <dgm:prSet presAssocID="{DCA8AF31-8BD8-4351-B70A-546C8A6307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eciduous tree"/>
        </a:ext>
      </dgm:extLst>
    </dgm:pt>
    <dgm:pt modelId="{B039D6C9-7098-42CA-B355-47D7152BAD68}" type="pres">
      <dgm:prSet presAssocID="{DCA8AF31-8BD8-4351-B70A-546C8A6307C6}" presName="spaceRect" presStyleCnt="0"/>
      <dgm:spPr/>
    </dgm:pt>
    <dgm:pt modelId="{F05CC33E-B6AF-437D-B97F-9C7A516B1CE8}" type="pres">
      <dgm:prSet presAssocID="{DCA8AF31-8BD8-4351-B70A-546C8A6307C6}" presName="parTx" presStyleLbl="revTx" presStyleIdx="7" presStyleCnt="8">
        <dgm:presLayoutVars>
          <dgm:chMax val="0"/>
          <dgm:chPref val="0"/>
        </dgm:presLayoutVars>
      </dgm:prSet>
      <dgm:spPr/>
    </dgm:pt>
  </dgm:ptLst>
  <dgm:cxnLst>
    <dgm:cxn modelId="{5FA2C405-747A-4F28-8A86-F8D51DF752E7}" type="presOf" srcId="{DCA8AF31-8BD8-4351-B70A-546C8A6307C6}" destId="{F05CC33E-B6AF-437D-B97F-9C7A516B1CE8}" srcOrd="0" destOrd="0" presId="urn:microsoft.com/office/officeart/2018/2/layout/IconVerticalSolidList"/>
    <dgm:cxn modelId="{85B78A13-7E18-4F2E-A958-4576240103A3}" srcId="{D2CCDE9F-7440-49E4-8911-9B2D9478A820}" destId="{23A41A78-9FE5-471C-987B-134E726A33F2}" srcOrd="3" destOrd="0" parTransId="{D8DEBFEF-E591-42AF-BED3-35DA80CBB63F}" sibTransId="{0A485692-A0C5-483B-9C93-08CD06EE4D44}"/>
    <dgm:cxn modelId="{3718AE15-5EE3-458E-BC54-B697B49AB14C}" srcId="{D2CCDE9F-7440-49E4-8911-9B2D9478A820}" destId="{1E2E4469-8F7A-4A3C-B2F0-43E296DBA045}" srcOrd="2" destOrd="0" parTransId="{F15DE643-A4FE-4010-BBD8-177BEF8E240F}" sibTransId="{7217B9F0-CF77-48C8-A76A-AF47992AFA6C}"/>
    <dgm:cxn modelId="{FA20A11A-449A-4052-88CD-F50B74E8D4F3}" srcId="{D2CCDE9F-7440-49E4-8911-9B2D9478A820}" destId="{594002B4-56F7-450E-A4E1-384875634C8A}" srcOrd="1" destOrd="0" parTransId="{65DDEA50-6D5B-4613-9FC9-98BFC1F7EA5F}" sibTransId="{48D4EE25-84FC-4EBE-B0E3-9CB4D840D67E}"/>
    <dgm:cxn modelId="{EE1DEA37-2EBB-4496-820C-B9E71C56AD9A}" type="presOf" srcId="{23A41A78-9FE5-471C-987B-134E726A33F2}" destId="{F245B61D-521C-4976-AFF3-BE6A50CA5A9E}" srcOrd="0" destOrd="0" presId="urn:microsoft.com/office/officeart/2018/2/layout/IconVerticalSolidList"/>
    <dgm:cxn modelId="{E96E4139-E4C4-4106-8F95-D66E94AB12E7}" type="presOf" srcId="{2D938AA7-A076-4C9D-8D9A-DA5437AC12FA}" destId="{B5C4C6B9-32A0-4FE5-8D80-484DD629195D}" srcOrd="0" destOrd="0" presId="urn:microsoft.com/office/officeart/2018/2/layout/IconVerticalSolidList"/>
    <dgm:cxn modelId="{94109C47-20B7-49FD-A511-C77FF37E3D56}" type="presOf" srcId="{56342EDA-B363-498D-83FE-11637BD87EA1}" destId="{1B4CAB28-3DAF-4879-A6E3-307521B3C364}" srcOrd="0" destOrd="0" presId="urn:microsoft.com/office/officeart/2018/2/layout/IconVerticalSolidList"/>
    <dgm:cxn modelId="{39ADCE49-8A98-4026-864C-8A339F337FF4}" srcId="{D2CCDE9F-7440-49E4-8911-9B2D9478A820}" destId="{56342EDA-B363-498D-83FE-11637BD87EA1}" srcOrd="4" destOrd="0" parTransId="{8DB92984-9913-47FF-9969-A16AF15D6D7D}" sibTransId="{E8DD530D-5BBE-419C-AC4E-F55A32298737}"/>
    <dgm:cxn modelId="{150D3251-07B8-447E-AD05-C9F7C18C155D}" type="presOf" srcId="{D2CCDE9F-7440-49E4-8911-9B2D9478A820}" destId="{D632FEB6-FE14-49D0-994C-244B0E8FEDDA}" srcOrd="0" destOrd="0" presId="urn:microsoft.com/office/officeart/2018/2/layout/IconVerticalSolidList"/>
    <dgm:cxn modelId="{34455276-D145-4510-AA5A-E586D8375490}" srcId="{D2CCDE9F-7440-49E4-8911-9B2D9478A820}" destId="{999231BC-98D0-4376-B581-E48441AB42FB}" srcOrd="6" destOrd="0" parTransId="{180D8FF6-C710-423D-B927-757B76C8B9D1}" sibTransId="{BAFA3FFA-F0C8-4167-AF16-634EA00ABAE7}"/>
    <dgm:cxn modelId="{22C07898-E979-47FB-964A-F18ACE15498A}" type="presOf" srcId="{F65E2D87-31A9-44DB-8211-FA470953D242}" destId="{48599D73-BCBB-4CF8-A199-0CBDB2A72A56}" srcOrd="0" destOrd="0" presId="urn:microsoft.com/office/officeart/2018/2/layout/IconVerticalSolidList"/>
    <dgm:cxn modelId="{B517A0A5-D90C-4077-A66F-1B0233ADAFD3}" type="presOf" srcId="{1E2E4469-8F7A-4A3C-B2F0-43E296DBA045}" destId="{9DE82D4B-F71E-4A85-BB0E-9CB8E9FB5733}" srcOrd="0" destOrd="0" presId="urn:microsoft.com/office/officeart/2018/2/layout/IconVerticalSolidList"/>
    <dgm:cxn modelId="{69739CB1-374D-460F-A5C9-4A200D229F95}" type="presOf" srcId="{999231BC-98D0-4376-B581-E48441AB42FB}" destId="{0B53AB89-B9EC-4B19-8D4C-78EA2D093931}" srcOrd="0" destOrd="0" presId="urn:microsoft.com/office/officeart/2018/2/layout/IconVerticalSolidList"/>
    <dgm:cxn modelId="{D878A4B7-CC26-436B-A2EF-A2797D171F29}" type="presOf" srcId="{594002B4-56F7-450E-A4E1-384875634C8A}" destId="{169C42CA-B744-4BEE-8CC3-44B56B12DF28}" srcOrd="0" destOrd="0" presId="urn:microsoft.com/office/officeart/2018/2/layout/IconVerticalSolidList"/>
    <dgm:cxn modelId="{72DB2DBE-8521-4768-A71B-60A1B396B140}" srcId="{D2CCDE9F-7440-49E4-8911-9B2D9478A820}" destId="{F65E2D87-31A9-44DB-8211-FA470953D242}" srcOrd="5" destOrd="0" parTransId="{48485C11-A39F-457F-A801-29DBDC4D104F}" sibTransId="{BB3539C6-83EF-4F8D-A285-B9E1573D4FF5}"/>
    <dgm:cxn modelId="{5BA7B0C8-73D1-4FE6-825E-8A5D83F576E1}" srcId="{D2CCDE9F-7440-49E4-8911-9B2D9478A820}" destId="{DCA8AF31-8BD8-4351-B70A-546C8A6307C6}" srcOrd="7" destOrd="0" parTransId="{BFE2E591-F58F-41F6-A04A-EC663DC4A058}" sibTransId="{35DE6ADA-B60D-4A79-8D49-4B94C024BE0B}"/>
    <dgm:cxn modelId="{09A2B7F6-3BF0-4EDA-9C6B-E725F695D1D8}" srcId="{D2CCDE9F-7440-49E4-8911-9B2D9478A820}" destId="{2D938AA7-A076-4C9D-8D9A-DA5437AC12FA}" srcOrd="0" destOrd="0" parTransId="{CEFFC5F3-420B-499E-8691-4E07BFEE5B27}" sibTransId="{1300CA74-E6AA-49C9-9C3A-2E7F93630514}"/>
    <dgm:cxn modelId="{9ED0EDDC-CEF3-4D68-AD82-A6C42CE3F0E3}" type="presParOf" srcId="{D632FEB6-FE14-49D0-994C-244B0E8FEDDA}" destId="{F3365421-03FD-4833-B27E-5C536BB70D5C}" srcOrd="0" destOrd="0" presId="urn:microsoft.com/office/officeart/2018/2/layout/IconVerticalSolidList"/>
    <dgm:cxn modelId="{B75F355C-8C04-4F32-9A55-2F62440C740E}" type="presParOf" srcId="{F3365421-03FD-4833-B27E-5C536BB70D5C}" destId="{D867D5BD-D234-4E56-B292-D17BA956EA11}" srcOrd="0" destOrd="0" presId="urn:microsoft.com/office/officeart/2018/2/layout/IconVerticalSolidList"/>
    <dgm:cxn modelId="{6995E2C8-0B02-4EC8-853B-672B60DE1D2E}" type="presParOf" srcId="{F3365421-03FD-4833-B27E-5C536BB70D5C}" destId="{98B05D1E-FBD3-4BC9-85BF-426F18ACA339}" srcOrd="1" destOrd="0" presId="urn:microsoft.com/office/officeart/2018/2/layout/IconVerticalSolidList"/>
    <dgm:cxn modelId="{89EF7FE0-47AE-415D-9D6C-428480CE24E2}" type="presParOf" srcId="{F3365421-03FD-4833-B27E-5C536BB70D5C}" destId="{F9031148-0E58-47E7-AC97-25245ADFAED3}" srcOrd="2" destOrd="0" presId="urn:microsoft.com/office/officeart/2018/2/layout/IconVerticalSolidList"/>
    <dgm:cxn modelId="{5DBBEC11-654B-417A-8E86-C475CB2B862F}" type="presParOf" srcId="{F3365421-03FD-4833-B27E-5C536BB70D5C}" destId="{B5C4C6B9-32A0-4FE5-8D80-484DD629195D}" srcOrd="3" destOrd="0" presId="urn:microsoft.com/office/officeart/2018/2/layout/IconVerticalSolidList"/>
    <dgm:cxn modelId="{328342BC-4ADE-4AE9-9A9C-37AAE6EE9012}" type="presParOf" srcId="{D632FEB6-FE14-49D0-994C-244B0E8FEDDA}" destId="{9E76F8D4-E5BA-462F-8462-C13C8F9610D1}" srcOrd="1" destOrd="0" presId="urn:microsoft.com/office/officeart/2018/2/layout/IconVerticalSolidList"/>
    <dgm:cxn modelId="{96A40FA5-68FE-437E-B77F-E3BBC8CAE5A6}" type="presParOf" srcId="{D632FEB6-FE14-49D0-994C-244B0E8FEDDA}" destId="{68762E17-7F9B-4716-94DF-26980820426D}" srcOrd="2" destOrd="0" presId="urn:microsoft.com/office/officeart/2018/2/layout/IconVerticalSolidList"/>
    <dgm:cxn modelId="{92AFE1AD-8078-4A15-9825-49A2C11B7042}" type="presParOf" srcId="{68762E17-7F9B-4716-94DF-26980820426D}" destId="{25D67337-CD7D-49AA-A12C-7505B4D42772}" srcOrd="0" destOrd="0" presId="urn:microsoft.com/office/officeart/2018/2/layout/IconVerticalSolidList"/>
    <dgm:cxn modelId="{78200D40-1844-4241-B7A0-82B3F5179B9C}" type="presParOf" srcId="{68762E17-7F9B-4716-94DF-26980820426D}" destId="{FE35230C-D904-4788-9D7B-2C9B3D2D5CC0}" srcOrd="1" destOrd="0" presId="urn:microsoft.com/office/officeart/2018/2/layout/IconVerticalSolidList"/>
    <dgm:cxn modelId="{7DFCC580-E3A0-4D28-BC0B-EEF14F0864F1}" type="presParOf" srcId="{68762E17-7F9B-4716-94DF-26980820426D}" destId="{7C78D6D7-3CD6-421F-A7E1-6A5C93789FD9}" srcOrd="2" destOrd="0" presId="urn:microsoft.com/office/officeart/2018/2/layout/IconVerticalSolidList"/>
    <dgm:cxn modelId="{4710A46B-833F-4206-8714-D4A9742F847F}" type="presParOf" srcId="{68762E17-7F9B-4716-94DF-26980820426D}" destId="{169C42CA-B744-4BEE-8CC3-44B56B12DF28}" srcOrd="3" destOrd="0" presId="urn:microsoft.com/office/officeart/2018/2/layout/IconVerticalSolidList"/>
    <dgm:cxn modelId="{72953830-7EF9-40B8-A8BF-CB9122A324D8}" type="presParOf" srcId="{D632FEB6-FE14-49D0-994C-244B0E8FEDDA}" destId="{B3BBB659-2C71-432D-843A-BCFF09CD220F}" srcOrd="3" destOrd="0" presId="urn:microsoft.com/office/officeart/2018/2/layout/IconVerticalSolidList"/>
    <dgm:cxn modelId="{4105E780-C148-4CC1-B331-77795F4727A1}" type="presParOf" srcId="{D632FEB6-FE14-49D0-994C-244B0E8FEDDA}" destId="{480DECD9-5D04-443F-B137-B0A8BD7A9C60}" srcOrd="4" destOrd="0" presId="urn:microsoft.com/office/officeart/2018/2/layout/IconVerticalSolidList"/>
    <dgm:cxn modelId="{740D3F30-743C-4F78-8F09-3E5FCD1625F4}" type="presParOf" srcId="{480DECD9-5D04-443F-B137-B0A8BD7A9C60}" destId="{FF28DCE2-38FE-4A25-8B30-613120B0BBA0}" srcOrd="0" destOrd="0" presId="urn:microsoft.com/office/officeart/2018/2/layout/IconVerticalSolidList"/>
    <dgm:cxn modelId="{2E4CADDB-B8F7-4569-A3F7-C2BE2D689DB9}" type="presParOf" srcId="{480DECD9-5D04-443F-B137-B0A8BD7A9C60}" destId="{E1136940-D59B-4A82-9CC7-99AB26CDA762}" srcOrd="1" destOrd="0" presId="urn:microsoft.com/office/officeart/2018/2/layout/IconVerticalSolidList"/>
    <dgm:cxn modelId="{01F9F08C-1433-4CF7-B7BF-BC44C5516BB3}" type="presParOf" srcId="{480DECD9-5D04-443F-B137-B0A8BD7A9C60}" destId="{4E21C540-1541-441A-99EA-0236899AC645}" srcOrd="2" destOrd="0" presId="urn:microsoft.com/office/officeart/2018/2/layout/IconVerticalSolidList"/>
    <dgm:cxn modelId="{A3BAF8C5-6705-47E8-A877-A490762D4E8E}" type="presParOf" srcId="{480DECD9-5D04-443F-B137-B0A8BD7A9C60}" destId="{9DE82D4B-F71E-4A85-BB0E-9CB8E9FB5733}" srcOrd="3" destOrd="0" presId="urn:microsoft.com/office/officeart/2018/2/layout/IconVerticalSolidList"/>
    <dgm:cxn modelId="{9C37B1AE-EDBA-4399-8EBA-C1DA1418EAA2}" type="presParOf" srcId="{D632FEB6-FE14-49D0-994C-244B0E8FEDDA}" destId="{1108FA78-FFB1-4C06-989D-F407D0B9B860}" srcOrd="5" destOrd="0" presId="urn:microsoft.com/office/officeart/2018/2/layout/IconVerticalSolidList"/>
    <dgm:cxn modelId="{38AC3AC5-4C96-4FB7-910C-6DE362B944B2}" type="presParOf" srcId="{D632FEB6-FE14-49D0-994C-244B0E8FEDDA}" destId="{EE3A59D4-13C3-4578-938C-81F897589F10}" srcOrd="6" destOrd="0" presId="urn:microsoft.com/office/officeart/2018/2/layout/IconVerticalSolidList"/>
    <dgm:cxn modelId="{A41C9314-BBBB-4911-B8A2-629B0E95975B}" type="presParOf" srcId="{EE3A59D4-13C3-4578-938C-81F897589F10}" destId="{C72DCA51-D70E-4B1F-9CDB-2B137CB7986F}" srcOrd="0" destOrd="0" presId="urn:microsoft.com/office/officeart/2018/2/layout/IconVerticalSolidList"/>
    <dgm:cxn modelId="{2F9963BD-96F6-40E3-9F0C-02030F6B5239}" type="presParOf" srcId="{EE3A59D4-13C3-4578-938C-81F897589F10}" destId="{1DBA9CF4-6032-4911-9A2D-238AC89E94EF}" srcOrd="1" destOrd="0" presId="urn:microsoft.com/office/officeart/2018/2/layout/IconVerticalSolidList"/>
    <dgm:cxn modelId="{D74282F7-364F-4829-9B17-65C785A449A9}" type="presParOf" srcId="{EE3A59D4-13C3-4578-938C-81F897589F10}" destId="{94BB88D9-A111-4E53-8F6A-8C8BA5116F50}" srcOrd="2" destOrd="0" presId="urn:microsoft.com/office/officeart/2018/2/layout/IconVerticalSolidList"/>
    <dgm:cxn modelId="{2A2A93CA-82E0-449E-B779-38EE0CF757DF}" type="presParOf" srcId="{EE3A59D4-13C3-4578-938C-81F897589F10}" destId="{F245B61D-521C-4976-AFF3-BE6A50CA5A9E}" srcOrd="3" destOrd="0" presId="urn:microsoft.com/office/officeart/2018/2/layout/IconVerticalSolidList"/>
    <dgm:cxn modelId="{41A04A53-220C-443F-AFC5-E224BEEE107F}" type="presParOf" srcId="{D632FEB6-FE14-49D0-994C-244B0E8FEDDA}" destId="{9B113595-F16B-48F0-B174-5D61E04BE7EB}" srcOrd="7" destOrd="0" presId="urn:microsoft.com/office/officeart/2018/2/layout/IconVerticalSolidList"/>
    <dgm:cxn modelId="{5B888348-2EBD-41A3-BB18-BF75F2A10348}" type="presParOf" srcId="{D632FEB6-FE14-49D0-994C-244B0E8FEDDA}" destId="{D3AF78C3-66C2-4D44-8241-BED29FD17EFC}" srcOrd="8" destOrd="0" presId="urn:microsoft.com/office/officeart/2018/2/layout/IconVerticalSolidList"/>
    <dgm:cxn modelId="{E1461834-80A1-47BF-BA2B-9344D0E97549}" type="presParOf" srcId="{D3AF78C3-66C2-4D44-8241-BED29FD17EFC}" destId="{3F0791D8-23F2-4A65-8738-25E86A80F134}" srcOrd="0" destOrd="0" presId="urn:microsoft.com/office/officeart/2018/2/layout/IconVerticalSolidList"/>
    <dgm:cxn modelId="{76BD7301-8A6A-456B-BF41-0755026FEF3B}" type="presParOf" srcId="{D3AF78C3-66C2-4D44-8241-BED29FD17EFC}" destId="{09612DC2-F03A-4CCF-86A7-6E4A69160B29}" srcOrd="1" destOrd="0" presId="urn:microsoft.com/office/officeart/2018/2/layout/IconVerticalSolidList"/>
    <dgm:cxn modelId="{5F9AEE2A-BAB6-45EC-9C50-07263EE488CA}" type="presParOf" srcId="{D3AF78C3-66C2-4D44-8241-BED29FD17EFC}" destId="{949CFE87-71B0-43ED-941C-DAA15227D17E}" srcOrd="2" destOrd="0" presId="urn:microsoft.com/office/officeart/2018/2/layout/IconVerticalSolidList"/>
    <dgm:cxn modelId="{00D82472-3F27-4DE4-BD76-C49BFECB33CC}" type="presParOf" srcId="{D3AF78C3-66C2-4D44-8241-BED29FD17EFC}" destId="{1B4CAB28-3DAF-4879-A6E3-307521B3C364}" srcOrd="3" destOrd="0" presId="urn:microsoft.com/office/officeart/2018/2/layout/IconVerticalSolidList"/>
    <dgm:cxn modelId="{2BF29BD3-57E8-4E86-B726-C7D54BEB404C}" type="presParOf" srcId="{D632FEB6-FE14-49D0-994C-244B0E8FEDDA}" destId="{25ED9672-8004-40B8-B929-F497348191E3}" srcOrd="9" destOrd="0" presId="urn:microsoft.com/office/officeart/2018/2/layout/IconVerticalSolidList"/>
    <dgm:cxn modelId="{40C19EC2-DF6E-4CD9-90A9-23043432C8F7}" type="presParOf" srcId="{D632FEB6-FE14-49D0-994C-244B0E8FEDDA}" destId="{BC4EB034-5B7A-4ED8-AF78-220CB3182C3E}" srcOrd="10" destOrd="0" presId="urn:microsoft.com/office/officeart/2018/2/layout/IconVerticalSolidList"/>
    <dgm:cxn modelId="{A1BF8453-792F-4BA7-B8F0-B456FE35FAA7}" type="presParOf" srcId="{BC4EB034-5B7A-4ED8-AF78-220CB3182C3E}" destId="{1E8A2B25-D429-4FD8-A125-833D55888530}" srcOrd="0" destOrd="0" presId="urn:microsoft.com/office/officeart/2018/2/layout/IconVerticalSolidList"/>
    <dgm:cxn modelId="{EEF66DA4-7019-46E9-9847-364C7CD5889D}" type="presParOf" srcId="{BC4EB034-5B7A-4ED8-AF78-220CB3182C3E}" destId="{1FD00BAC-05B8-495E-A55C-CC004446ADBC}" srcOrd="1" destOrd="0" presId="urn:microsoft.com/office/officeart/2018/2/layout/IconVerticalSolidList"/>
    <dgm:cxn modelId="{F22FC3BE-B658-442B-9051-A99C72A3A8C3}" type="presParOf" srcId="{BC4EB034-5B7A-4ED8-AF78-220CB3182C3E}" destId="{46E841C9-D3A1-4554-9FE4-878145E780AA}" srcOrd="2" destOrd="0" presId="urn:microsoft.com/office/officeart/2018/2/layout/IconVerticalSolidList"/>
    <dgm:cxn modelId="{9DC8E238-3561-41CA-A6B6-AB90A47E87D6}" type="presParOf" srcId="{BC4EB034-5B7A-4ED8-AF78-220CB3182C3E}" destId="{48599D73-BCBB-4CF8-A199-0CBDB2A72A56}" srcOrd="3" destOrd="0" presId="urn:microsoft.com/office/officeart/2018/2/layout/IconVerticalSolidList"/>
    <dgm:cxn modelId="{13B76C7B-7057-4A61-849A-568D5919815E}" type="presParOf" srcId="{D632FEB6-FE14-49D0-994C-244B0E8FEDDA}" destId="{65EA9986-C3BD-48C2-AAED-FFD6CCBA1C0B}" srcOrd="11" destOrd="0" presId="urn:microsoft.com/office/officeart/2018/2/layout/IconVerticalSolidList"/>
    <dgm:cxn modelId="{5F4EBFA9-98CC-4D09-A285-029615115F07}" type="presParOf" srcId="{D632FEB6-FE14-49D0-994C-244B0E8FEDDA}" destId="{01702BE0-3A0C-42F7-B313-D8FB0E27CF14}" srcOrd="12" destOrd="0" presId="urn:microsoft.com/office/officeart/2018/2/layout/IconVerticalSolidList"/>
    <dgm:cxn modelId="{49A46534-A232-441E-9ABD-08A2638139CA}" type="presParOf" srcId="{01702BE0-3A0C-42F7-B313-D8FB0E27CF14}" destId="{7EDE8BF0-E531-49A7-BFC9-9254E480EEBB}" srcOrd="0" destOrd="0" presId="urn:microsoft.com/office/officeart/2018/2/layout/IconVerticalSolidList"/>
    <dgm:cxn modelId="{59EE5EE9-66C2-4745-B42A-620653974986}" type="presParOf" srcId="{01702BE0-3A0C-42F7-B313-D8FB0E27CF14}" destId="{85667AAE-0504-417A-BC88-7CCFBD1B151A}" srcOrd="1" destOrd="0" presId="urn:microsoft.com/office/officeart/2018/2/layout/IconVerticalSolidList"/>
    <dgm:cxn modelId="{748048E0-249F-4591-B77B-AFE89A3C057F}" type="presParOf" srcId="{01702BE0-3A0C-42F7-B313-D8FB0E27CF14}" destId="{B24C12A3-85A2-4418-92F8-EBA14F6804E7}" srcOrd="2" destOrd="0" presId="urn:microsoft.com/office/officeart/2018/2/layout/IconVerticalSolidList"/>
    <dgm:cxn modelId="{DF508CB2-7275-4D0C-A6D1-5346AE30F3CC}" type="presParOf" srcId="{01702BE0-3A0C-42F7-B313-D8FB0E27CF14}" destId="{0B53AB89-B9EC-4B19-8D4C-78EA2D093931}" srcOrd="3" destOrd="0" presId="urn:microsoft.com/office/officeart/2018/2/layout/IconVerticalSolidList"/>
    <dgm:cxn modelId="{DA63A553-8CAD-48C4-AD3B-34E035353305}" type="presParOf" srcId="{D632FEB6-FE14-49D0-994C-244B0E8FEDDA}" destId="{F12064A8-7F70-495D-94F2-7E6DD3A122D7}" srcOrd="13" destOrd="0" presId="urn:microsoft.com/office/officeart/2018/2/layout/IconVerticalSolidList"/>
    <dgm:cxn modelId="{8C8A553D-8E8E-47F3-801F-CAD05F261033}" type="presParOf" srcId="{D632FEB6-FE14-49D0-994C-244B0E8FEDDA}" destId="{3A39F3CD-6340-4DC4-A900-330DB339DECC}" srcOrd="14" destOrd="0" presId="urn:microsoft.com/office/officeart/2018/2/layout/IconVerticalSolidList"/>
    <dgm:cxn modelId="{A9585E77-6A16-4B65-A775-29569A251072}" type="presParOf" srcId="{3A39F3CD-6340-4DC4-A900-330DB339DECC}" destId="{AC9D108B-27DB-4887-B795-28F84D4EDC4A}" srcOrd="0" destOrd="0" presId="urn:microsoft.com/office/officeart/2018/2/layout/IconVerticalSolidList"/>
    <dgm:cxn modelId="{AB01237D-8AA9-4AD2-A493-AC4204EA7A81}" type="presParOf" srcId="{3A39F3CD-6340-4DC4-A900-330DB339DECC}" destId="{43AAF95B-15A0-4064-8F2E-2B4FFF48F881}" srcOrd="1" destOrd="0" presId="urn:microsoft.com/office/officeart/2018/2/layout/IconVerticalSolidList"/>
    <dgm:cxn modelId="{AA5C3340-24BE-44A9-B00C-D48A9D6651FD}" type="presParOf" srcId="{3A39F3CD-6340-4DC4-A900-330DB339DECC}" destId="{B039D6C9-7098-42CA-B355-47D7152BAD68}" srcOrd="2" destOrd="0" presId="urn:microsoft.com/office/officeart/2018/2/layout/IconVerticalSolidList"/>
    <dgm:cxn modelId="{ECACC6D5-5D47-44D9-9353-E8625C7D82E8}" type="presParOf" srcId="{3A39F3CD-6340-4DC4-A900-330DB339DECC}" destId="{F05CC33E-B6AF-437D-B97F-9C7A516B1CE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A8BDD-9A33-49FE-ADCF-A54ACFD91E11}"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F6B6CA8-FC09-467A-A62F-8713FADD7F5D}">
      <dgm:prSet/>
      <dgm:spPr/>
      <dgm:t>
        <a:bodyPr/>
        <a:lstStyle/>
        <a:p>
          <a:pPr>
            <a:defRPr b="1"/>
          </a:pPr>
          <a:r>
            <a:rPr lang="en-US" b="1"/>
            <a:t>Modeling Approach:</a:t>
          </a:r>
          <a:endParaRPr lang="en-US"/>
        </a:p>
      </dgm:t>
    </dgm:pt>
    <dgm:pt modelId="{6E7C7A89-8CC8-4B13-A57F-D450661520F2}" type="parTrans" cxnId="{1AB038E4-5B35-4515-BA9A-37BB6F531FE1}">
      <dgm:prSet/>
      <dgm:spPr/>
      <dgm:t>
        <a:bodyPr/>
        <a:lstStyle/>
        <a:p>
          <a:endParaRPr lang="en-US"/>
        </a:p>
      </dgm:t>
    </dgm:pt>
    <dgm:pt modelId="{4E634465-8BB2-4A04-B2E1-17E425F3A419}" type="sibTrans" cxnId="{1AB038E4-5B35-4515-BA9A-37BB6F531FE1}">
      <dgm:prSet/>
      <dgm:spPr/>
      <dgm:t>
        <a:bodyPr/>
        <a:lstStyle/>
        <a:p>
          <a:endParaRPr lang="en-US"/>
        </a:p>
      </dgm:t>
    </dgm:pt>
    <dgm:pt modelId="{858E4CF8-B9E8-4307-94AB-420EF701E517}">
      <dgm:prSet/>
      <dgm:spPr/>
      <dgm:t>
        <a:bodyPr/>
        <a:lstStyle/>
        <a:p>
          <a:r>
            <a:rPr lang="en-US"/>
            <a:t>Utilize the 19 input factors as weighted variables.</a:t>
          </a:r>
        </a:p>
      </dgm:t>
    </dgm:pt>
    <dgm:pt modelId="{1B7EA610-51CE-4326-A88F-776C6E9DB82C}" type="parTrans" cxnId="{694D905A-3B2D-4F30-BCC5-23C9004A6656}">
      <dgm:prSet/>
      <dgm:spPr/>
      <dgm:t>
        <a:bodyPr/>
        <a:lstStyle/>
        <a:p>
          <a:endParaRPr lang="en-US"/>
        </a:p>
      </dgm:t>
    </dgm:pt>
    <dgm:pt modelId="{9322037C-36A7-41C5-ABE2-2700FB5FD906}" type="sibTrans" cxnId="{694D905A-3B2D-4F30-BCC5-23C9004A6656}">
      <dgm:prSet/>
      <dgm:spPr/>
      <dgm:t>
        <a:bodyPr/>
        <a:lstStyle/>
        <a:p>
          <a:endParaRPr lang="en-US"/>
        </a:p>
      </dgm:t>
    </dgm:pt>
    <dgm:pt modelId="{778DAA5B-B3CE-435B-9E76-F79CDBBC44A9}">
      <dgm:prSet/>
      <dgm:spPr/>
      <dgm:t>
        <a:bodyPr/>
        <a:lstStyle/>
        <a:p>
          <a:r>
            <a:rPr lang="en-US"/>
            <a:t>Employ probabilistic techniques like Bayesian inference or Monte Carlo simulations.</a:t>
          </a:r>
        </a:p>
      </dgm:t>
    </dgm:pt>
    <dgm:pt modelId="{DFB7AB62-9B9B-40D2-881F-11A9A8A5031C}" type="parTrans" cxnId="{3C0DD279-CFA1-4488-BC90-211A9911F344}">
      <dgm:prSet/>
      <dgm:spPr/>
      <dgm:t>
        <a:bodyPr/>
        <a:lstStyle/>
        <a:p>
          <a:endParaRPr lang="en-US"/>
        </a:p>
      </dgm:t>
    </dgm:pt>
    <dgm:pt modelId="{23E41F03-F0FF-4733-8AD7-2E6C43C87E4C}" type="sibTrans" cxnId="{3C0DD279-CFA1-4488-BC90-211A9911F344}">
      <dgm:prSet/>
      <dgm:spPr/>
      <dgm:t>
        <a:bodyPr/>
        <a:lstStyle/>
        <a:p>
          <a:endParaRPr lang="en-US"/>
        </a:p>
      </dgm:t>
    </dgm:pt>
    <dgm:pt modelId="{296D86A4-702E-4B9B-94D7-12DA03FC8795}">
      <dgm:prSet/>
      <dgm:spPr/>
      <dgm:t>
        <a:bodyPr/>
        <a:lstStyle/>
        <a:p>
          <a:r>
            <a:rPr lang="en-US"/>
            <a:t>Generate a probability distribution of potential storm surge magnitudes.</a:t>
          </a:r>
        </a:p>
      </dgm:t>
    </dgm:pt>
    <dgm:pt modelId="{2C5B6E48-810C-4311-8302-205CB6B618B1}" type="parTrans" cxnId="{B709A2D7-90E2-4668-A9F3-B9C91B421B78}">
      <dgm:prSet/>
      <dgm:spPr/>
      <dgm:t>
        <a:bodyPr/>
        <a:lstStyle/>
        <a:p>
          <a:endParaRPr lang="en-US"/>
        </a:p>
      </dgm:t>
    </dgm:pt>
    <dgm:pt modelId="{85F68ED2-27A7-4667-B5AA-E17066EE82E2}" type="sibTrans" cxnId="{B709A2D7-90E2-4668-A9F3-B9C91B421B78}">
      <dgm:prSet/>
      <dgm:spPr/>
      <dgm:t>
        <a:bodyPr/>
        <a:lstStyle/>
        <a:p>
          <a:endParaRPr lang="en-US"/>
        </a:p>
      </dgm:t>
    </dgm:pt>
    <dgm:pt modelId="{64397CEF-DE40-4569-9E00-38253F86A92A}">
      <dgm:prSet/>
      <dgm:spPr/>
      <dgm:t>
        <a:bodyPr/>
        <a:lstStyle/>
        <a:p>
          <a:pPr>
            <a:defRPr b="1"/>
          </a:pPr>
          <a:r>
            <a:rPr lang="en-US" b="1"/>
            <a:t>Uncertainty Analysis:</a:t>
          </a:r>
          <a:endParaRPr lang="en-US"/>
        </a:p>
      </dgm:t>
    </dgm:pt>
    <dgm:pt modelId="{BEBE8C6B-B88E-4C7A-8694-EC905FB1FF4D}" type="parTrans" cxnId="{D01F5C1C-1CCE-48BD-8607-66C8F206BD50}">
      <dgm:prSet/>
      <dgm:spPr/>
      <dgm:t>
        <a:bodyPr/>
        <a:lstStyle/>
        <a:p>
          <a:endParaRPr lang="en-US"/>
        </a:p>
      </dgm:t>
    </dgm:pt>
    <dgm:pt modelId="{B096BE28-A353-450E-9B66-A1D6F9633951}" type="sibTrans" cxnId="{D01F5C1C-1CCE-48BD-8607-66C8F206BD50}">
      <dgm:prSet/>
      <dgm:spPr/>
      <dgm:t>
        <a:bodyPr/>
        <a:lstStyle/>
        <a:p>
          <a:endParaRPr lang="en-US"/>
        </a:p>
      </dgm:t>
    </dgm:pt>
    <dgm:pt modelId="{036A3247-3EC5-44BC-9354-2D4B555E73D3}">
      <dgm:prSet/>
      <dgm:spPr/>
      <dgm:t>
        <a:bodyPr/>
        <a:lstStyle/>
        <a:p>
          <a:r>
            <a:rPr lang="en-US"/>
            <a:t>Incorporate uncertainty estimates for each factor and their interactions.</a:t>
          </a:r>
        </a:p>
      </dgm:t>
    </dgm:pt>
    <dgm:pt modelId="{11C40C2F-7284-4EB8-A284-FA1F8C2EA12C}" type="parTrans" cxnId="{BCB21577-ABF2-4B2B-B172-C8607F34879B}">
      <dgm:prSet/>
      <dgm:spPr/>
      <dgm:t>
        <a:bodyPr/>
        <a:lstStyle/>
        <a:p>
          <a:endParaRPr lang="en-US"/>
        </a:p>
      </dgm:t>
    </dgm:pt>
    <dgm:pt modelId="{5CCB24CE-D1DD-4725-9163-F37E8A4DB61A}" type="sibTrans" cxnId="{BCB21577-ABF2-4B2B-B172-C8607F34879B}">
      <dgm:prSet/>
      <dgm:spPr/>
      <dgm:t>
        <a:bodyPr/>
        <a:lstStyle/>
        <a:p>
          <a:endParaRPr lang="en-US"/>
        </a:p>
      </dgm:t>
    </dgm:pt>
    <dgm:pt modelId="{D312AC14-E82E-468E-840D-B92BC85277A8}">
      <dgm:prSet/>
      <dgm:spPr/>
      <dgm:t>
        <a:bodyPr/>
        <a:lstStyle/>
        <a:p>
          <a:r>
            <a:rPr lang="en-US"/>
            <a:t>Conduct sensitivity analysis to assess the impact of uncertainties on predicted outcomes.</a:t>
          </a:r>
        </a:p>
      </dgm:t>
    </dgm:pt>
    <dgm:pt modelId="{A294C1BF-B4B3-4859-A09D-21061DC42311}" type="parTrans" cxnId="{514B8169-7662-491C-B267-3038A18194F2}">
      <dgm:prSet/>
      <dgm:spPr/>
      <dgm:t>
        <a:bodyPr/>
        <a:lstStyle/>
        <a:p>
          <a:endParaRPr lang="en-US"/>
        </a:p>
      </dgm:t>
    </dgm:pt>
    <dgm:pt modelId="{3EED4808-60D9-4A05-9D71-D12452CFB830}" type="sibTrans" cxnId="{514B8169-7662-491C-B267-3038A18194F2}">
      <dgm:prSet/>
      <dgm:spPr/>
      <dgm:t>
        <a:bodyPr/>
        <a:lstStyle/>
        <a:p>
          <a:endParaRPr lang="en-US"/>
        </a:p>
      </dgm:t>
    </dgm:pt>
    <dgm:pt modelId="{0AFFEE29-BBB0-41F2-B732-7157B52F5C96}">
      <dgm:prSet/>
      <dgm:spPr/>
      <dgm:t>
        <a:bodyPr/>
        <a:lstStyle/>
        <a:p>
          <a:pPr>
            <a:defRPr b="1"/>
          </a:pPr>
          <a:r>
            <a:rPr lang="en-US" b="1"/>
            <a:t>Validation and Calibration:</a:t>
          </a:r>
          <a:endParaRPr lang="en-US"/>
        </a:p>
      </dgm:t>
    </dgm:pt>
    <dgm:pt modelId="{DAA96398-36BA-4935-8AB8-78A30C79A407}" type="parTrans" cxnId="{7F893F8F-364E-4F9A-B908-02D4F26F9A83}">
      <dgm:prSet/>
      <dgm:spPr/>
      <dgm:t>
        <a:bodyPr/>
        <a:lstStyle/>
        <a:p>
          <a:endParaRPr lang="en-US"/>
        </a:p>
      </dgm:t>
    </dgm:pt>
    <dgm:pt modelId="{0F1A6C0A-416B-492B-B590-6088A0ED6A5F}" type="sibTrans" cxnId="{7F893F8F-364E-4F9A-B908-02D4F26F9A83}">
      <dgm:prSet/>
      <dgm:spPr/>
      <dgm:t>
        <a:bodyPr/>
        <a:lstStyle/>
        <a:p>
          <a:endParaRPr lang="en-US"/>
        </a:p>
      </dgm:t>
    </dgm:pt>
    <dgm:pt modelId="{80796162-E73A-4224-AAA6-2F6C0D448B0C}">
      <dgm:prSet/>
      <dgm:spPr/>
      <dgm:t>
        <a:bodyPr/>
        <a:lstStyle/>
        <a:p>
          <a:r>
            <a:rPr lang="en-US"/>
            <a:t>Validate the model against observed storm surge data.</a:t>
          </a:r>
        </a:p>
      </dgm:t>
    </dgm:pt>
    <dgm:pt modelId="{4C80D50D-598A-4382-A03C-7F670A9F2AAE}" type="parTrans" cxnId="{038C7AFA-24C3-4724-9450-300B10746A37}">
      <dgm:prSet/>
      <dgm:spPr/>
      <dgm:t>
        <a:bodyPr/>
        <a:lstStyle/>
        <a:p>
          <a:endParaRPr lang="en-US"/>
        </a:p>
      </dgm:t>
    </dgm:pt>
    <dgm:pt modelId="{4D6B6044-96DF-4BB2-A1E3-0AAFB22C4C8F}" type="sibTrans" cxnId="{038C7AFA-24C3-4724-9450-300B10746A37}">
      <dgm:prSet/>
      <dgm:spPr/>
      <dgm:t>
        <a:bodyPr/>
        <a:lstStyle/>
        <a:p>
          <a:endParaRPr lang="en-US"/>
        </a:p>
      </dgm:t>
    </dgm:pt>
    <dgm:pt modelId="{1D3694C5-11AE-4A37-8F6D-018E75E5CC26}">
      <dgm:prSet/>
      <dgm:spPr/>
      <dgm:t>
        <a:bodyPr/>
        <a:lstStyle/>
        <a:p>
          <a:r>
            <a:rPr lang="en-US"/>
            <a:t>Adjust model parameters or input data based on observed outcomes to enhance performance.</a:t>
          </a:r>
        </a:p>
      </dgm:t>
    </dgm:pt>
    <dgm:pt modelId="{A4E278B0-3AA2-4DF4-8BAE-7A57A8BDA285}" type="parTrans" cxnId="{148123D7-DA74-4F23-8A2A-9C425D040019}">
      <dgm:prSet/>
      <dgm:spPr/>
      <dgm:t>
        <a:bodyPr/>
        <a:lstStyle/>
        <a:p>
          <a:endParaRPr lang="en-US"/>
        </a:p>
      </dgm:t>
    </dgm:pt>
    <dgm:pt modelId="{26F4C310-AA71-4794-A5EB-D505B0D5F324}" type="sibTrans" cxnId="{148123D7-DA74-4F23-8A2A-9C425D040019}">
      <dgm:prSet/>
      <dgm:spPr/>
      <dgm:t>
        <a:bodyPr/>
        <a:lstStyle/>
        <a:p>
          <a:endParaRPr lang="en-US"/>
        </a:p>
      </dgm:t>
    </dgm:pt>
    <dgm:pt modelId="{90F8E7C0-D70D-444D-B63E-83CEE10209F0}">
      <dgm:prSet/>
      <dgm:spPr/>
      <dgm:t>
        <a:bodyPr/>
        <a:lstStyle/>
        <a:p>
          <a:pPr>
            <a:defRPr b="1"/>
          </a:pPr>
          <a:r>
            <a:rPr lang="en-US" b="1"/>
            <a:t>Forecasting:</a:t>
          </a:r>
          <a:endParaRPr lang="en-US"/>
        </a:p>
      </dgm:t>
    </dgm:pt>
    <dgm:pt modelId="{23CF216C-71C0-4227-BE3D-94DB6FA3C490}" type="parTrans" cxnId="{C5093B4A-ECA5-4C72-8F69-A6EAD1B1D57F}">
      <dgm:prSet/>
      <dgm:spPr/>
      <dgm:t>
        <a:bodyPr/>
        <a:lstStyle/>
        <a:p>
          <a:endParaRPr lang="en-US"/>
        </a:p>
      </dgm:t>
    </dgm:pt>
    <dgm:pt modelId="{22654A28-E88A-4FDC-8AF5-4CC101DFAEC7}" type="sibTrans" cxnId="{C5093B4A-ECA5-4C72-8F69-A6EAD1B1D57F}">
      <dgm:prSet/>
      <dgm:spPr/>
      <dgm:t>
        <a:bodyPr/>
        <a:lstStyle/>
        <a:p>
          <a:endParaRPr lang="en-US"/>
        </a:p>
      </dgm:t>
    </dgm:pt>
    <dgm:pt modelId="{1255F77A-AE70-4E87-A7CC-25D6EB60B97B}">
      <dgm:prSet/>
      <dgm:spPr/>
      <dgm:t>
        <a:bodyPr/>
        <a:lstStyle/>
        <a:p>
          <a:r>
            <a:rPr lang="en-US"/>
            <a:t>Use the validated model for probabilistic forecasting of future storm surge events.</a:t>
          </a:r>
        </a:p>
      </dgm:t>
    </dgm:pt>
    <dgm:pt modelId="{DCA96AE6-3F31-4161-A2BE-EDAC69897D92}" type="parTrans" cxnId="{5EFAF821-023F-40E6-BE6B-D29A8425BCDA}">
      <dgm:prSet/>
      <dgm:spPr/>
      <dgm:t>
        <a:bodyPr/>
        <a:lstStyle/>
        <a:p>
          <a:endParaRPr lang="en-US"/>
        </a:p>
      </dgm:t>
    </dgm:pt>
    <dgm:pt modelId="{CF23DB3C-1FF7-4FC0-B66B-DE5DF2AD8E7E}" type="sibTrans" cxnId="{5EFAF821-023F-40E6-BE6B-D29A8425BCDA}">
      <dgm:prSet/>
      <dgm:spPr/>
      <dgm:t>
        <a:bodyPr/>
        <a:lstStyle/>
        <a:p>
          <a:endParaRPr lang="en-US"/>
        </a:p>
      </dgm:t>
    </dgm:pt>
    <dgm:pt modelId="{ACF78963-9FFF-4971-8B63-9A97BC489E3C}">
      <dgm:prSet/>
      <dgm:spPr/>
      <dgm:t>
        <a:bodyPr/>
        <a:lstStyle/>
        <a:p>
          <a:r>
            <a:rPr lang="en-US"/>
            <a:t>Input real-time or forecasted data on the 19 factors to generate probabilistic predictions.</a:t>
          </a:r>
        </a:p>
      </dgm:t>
    </dgm:pt>
    <dgm:pt modelId="{4D769202-1464-41A6-AD06-A9B89E9DD0BC}" type="parTrans" cxnId="{29AC760E-EB8F-4F2E-A425-14C406563AF9}">
      <dgm:prSet/>
      <dgm:spPr/>
      <dgm:t>
        <a:bodyPr/>
        <a:lstStyle/>
        <a:p>
          <a:endParaRPr lang="en-US"/>
        </a:p>
      </dgm:t>
    </dgm:pt>
    <dgm:pt modelId="{671EBAF6-011A-43F7-9668-CB64D26758D3}" type="sibTrans" cxnId="{29AC760E-EB8F-4F2E-A425-14C406563AF9}">
      <dgm:prSet/>
      <dgm:spPr/>
      <dgm:t>
        <a:bodyPr/>
        <a:lstStyle/>
        <a:p>
          <a:endParaRPr lang="en-US"/>
        </a:p>
      </dgm:t>
    </dgm:pt>
    <dgm:pt modelId="{E5B9EAC5-1ECD-46FE-9F6B-E7F3C7A967A5}">
      <dgm:prSet/>
      <dgm:spPr/>
      <dgm:t>
        <a:bodyPr/>
        <a:lstStyle/>
        <a:p>
          <a:r>
            <a:rPr lang="en-US"/>
            <a:t>Assist decision-makers in assessing and preparing for potential coastal inundation risks.</a:t>
          </a:r>
        </a:p>
      </dgm:t>
    </dgm:pt>
    <dgm:pt modelId="{5961BBF7-581C-4852-9ECB-04E7EDB941E9}" type="parTrans" cxnId="{D27B590F-F495-4813-AAE3-AA3D9668EFF7}">
      <dgm:prSet/>
      <dgm:spPr/>
      <dgm:t>
        <a:bodyPr/>
        <a:lstStyle/>
        <a:p>
          <a:endParaRPr lang="en-US"/>
        </a:p>
      </dgm:t>
    </dgm:pt>
    <dgm:pt modelId="{0B8BF68E-74D1-43E7-AE9A-6831DABECD46}" type="sibTrans" cxnId="{D27B590F-F495-4813-AAE3-AA3D9668EFF7}">
      <dgm:prSet/>
      <dgm:spPr/>
      <dgm:t>
        <a:bodyPr/>
        <a:lstStyle/>
        <a:p>
          <a:endParaRPr lang="en-US"/>
        </a:p>
      </dgm:t>
    </dgm:pt>
    <dgm:pt modelId="{035A00AA-D2CA-4B2D-87F8-DF98EBCABBFA}" type="pres">
      <dgm:prSet presAssocID="{A14A8BDD-9A33-49FE-ADCF-A54ACFD91E11}" presName="root" presStyleCnt="0">
        <dgm:presLayoutVars>
          <dgm:dir/>
          <dgm:resizeHandles val="exact"/>
        </dgm:presLayoutVars>
      </dgm:prSet>
      <dgm:spPr/>
    </dgm:pt>
    <dgm:pt modelId="{1FC0FDD3-4D3E-4B03-B7EC-9D82FFC84D52}" type="pres">
      <dgm:prSet presAssocID="{4F6B6CA8-FC09-467A-A62F-8713FADD7F5D}" presName="compNode" presStyleCnt="0"/>
      <dgm:spPr/>
    </dgm:pt>
    <dgm:pt modelId="{51B59D0F-A850-47B0-B791-82E3F5EB4332}" type="pres">
      <dgm:prSet presAssocID="{4F6B6CA8-FC09-467A-A62F-8713FADD7F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BA6C0A3-7DA3-4F8A-9181-CEDDBF28EC28}" type="pres">
      <dgm:prSet presAssocID="{4F6B6CA8-FC09-467A-A62F-8713FADD7F5D}" presName="iconSpace" presStyleCnt="0"/>
      <dgm:spPr/>
    </dgm:pt>
    <dgm:pt modelId="{7301D7B9-CFA4-46C3-916B-586BBE724D20}" type="pres">
      <dgm:prSet presAssocID="{4F6B6CA8-FC09-467A-A62F-8713FADD7F5D}" presName="parTx" presStyleLbl="revTx" presStyleIdx="0" presStyleCnt="8">
        <dgm:presLayoutVars>
          <dgm:chMax val="0"/>
          <dgm:chPref val="0"/>
        </dgm:presLayoutVars>
      </dgm:prSet>
      <dgm:spPr/>
    </dgm:pt>
    <dgm:pt modelId="{795C1678-461A-4A06-B11C-361B53D8AF73}" type="pres">
      <dgm:prSet presAssocID="{4F6B6CA8-FC09-467A-A62F-8713FADD7F5D}" presName="txSpace" presStyleCnt="0"/>
      <dgm:spPr/>
    </dgm:pt>
    <dgm:pt modelId="{E4BE8724-858A-491F-89A1-8ADEA597F730}" type="pres">
      <dgm:prSet presAssocID="{4F6B6CA8-FC09-467A-A62F-8713FADD7F5D}" presName="desTx" presStyleLbl="revTx" presStyleIdx="1" presStyleCnt="8">
        <dgm:presLayoutVars/>
      </dgm:prSet>
      <dgm:spPr/>
    </dgm:pt>
    <dgm:pt modelId="{87E07932-E465-496F-9677-0AF2828799B7}" type="pres">
      <dgm:prSet presAssocID="{4E634465-8BB2-4A04-B2E1-17E425F3A419}" presName="sibTrans" presStyleCnt="0"/>
      <dgm:spPr/>
    </dgm:pt>
    <dgm:pt modelId="{61F6A69D-AFE7-4507-A409-54A408B4C2EB}" type="pres">
      <dgm:prSet presAssocID="{64397CEF-DE40-4569-9E00-38253F86A92A}" presName="compNode" presStyleCnt="0"/>
      <dgm:spPr/>
    </dgm:pt>
    <dgm:pt modelId="{B289C6FD-95CB-4129-A4FD-455A5CFBF923}" type="pres">
      <dgm:prSet presAssocID="{64397CEF-DE40-4569-9E00-38253F86A9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478F8B3-F333-4213-93F5-9781E938D5ED}" type="pres">
      <dgm:prSet presAssocID="{64397CEF-DE40-4569-9E00-38253F86A92A}" presName="iconSpace" presStyleCnt="0"/>
      <dgm:spPr/>
    </dgm:pt>
    <dgm:pt modelId="{993ED787-14B5-4EB8-BC2F-1C6E271CE5CD}" type="pres">
      <dgm:prSet presAssocID="{64397CEF-DE40-4569-9E00-38253F86A92A}" presName="parTx" presStyleLbl="revTx" presStyleIdx="2" presStyleCnt="8">
        <dgm:presLayoutVars>
          <dgm:chMax val="0"/>
          <dgm:chPref val="0"/>
        </dgm:presLayoutVars>
      </dgm:prSet>
      <dgm:spPr/>
    </dgm:pt>
    <dgm:pt modelId="{76F1D27D-AFD5-4BCA-A2B3-2282BA200615}" type="pres">
      <dgm:prSet presAssocID="{64397CEF-DE40-4569-9E00-38253F86A92A}" presName="txSpace" presStyleCnt="0"/>
      <dgm:spPr/>
    </dgm:pt>
    <dgm:pt modelId="{E45F677C-D20A-4FF0-B018-E2CF9142D2E0}" type="pres">
      <dgm:prSet presAssocID="{64397CEF-DE40-4569-9E00-38253F86A92A}" presName="desTx" presStyleLbl="revTx" presStyleIdx="3" presStyleCnt="8">
        <dgm:presLayoutVars/>
      </dgm:prSet>
      <dgm:spPr/>
    </dgm:pt>
    <dgm:pt modelId="{A1806AE1-3836-4A94-9369-E3D4ADE7DD09}" type="pres">
      <dgm:prSet presAssocID="{B096BE28-A353-450E-9B66-A1D6F9633951}" presName="sibTrans" presStyleCnt="0"/>
      <dgm:spPr/>
    </dgm:pt>
    <dgm:pt modelId="{B6787BBA-F31B-4C0B-A6B4-DE294C0EB38B}" type="pres">
      <dgm:prSet presAssocID="{0AFFEE29-BBB0-41F2-B732-7157B52F5C96}" presName="compNode" presStyleCnt="0"/>
      <dgm:spPr/>
    </dgm:pt>
    <dgm:pt modelId="{A7728EBA-D25C-4891-B1F3-C395A4C25F2D}" type="pres">
      <dgm:prSet presAssocID="{0AFFEE29-BBB0-41F2-B732-7157B52F5C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20861B7-985A-442B-ABB9-058D3E8DBD50}" type="pres">
      <dgm:prSet presAssocID="{0AFFEE29-BBB0-41F2-B732-7157B52F5C96}" presName="iconSpace" presStyleCnt="0"/>
      <dgm:spPr/>
    </dgm:pt>
    <dgm:pt modelId="{5A49B7DC-0AF2-4E61-BFFD-10D662E61E99}" type="pres">
      <dgm:prSet presAssocID="{0AFFEE29-BBB0-41F2-B732-7157B52F5C96}" presName="parTx" presStyleLbl="revTx" presStyleIdx="4" presStyleCnt="8">
        <dgm:presLayoutVars>
          <dgm:chMax val="0"/>
          <dgm:chPref val="0"/>
        </dgm:presLayoutVars>
      </dgm:prSet>
      <dgm:spPr/>
    </dgm:pt>
    <dgm:pt modelId="{D904C794-B99F-42B4-8404-828BCDFA3EC0}" type="pres">
      <dgm:prSet presAssocID="{0AFFEE29-BBB0-41F2-B732-7157B52F5C96}" presName="txSpace" presStyleCnt="0"/>
      <dgm:spPr/>
    </dgm:pt>
    <dgm:pt modelId="{30CB7639-471D-466B-8305-160E8B6A3A2A}" type="pres">
      <dgm:prSet presAssocID="{0AFFEE29-BBB0-41F2-B732-7157B52F5C96}" presName="desTx" presStyleLbl="revTx" presStyleIdx="5" presStyleCnt="8">
        <dgm:presLayoutVars/>
      </dgm:prSet>
      <dgm:spPr/>
    </dgm:pt>
    <dgm:pt modelId="{4B5DEF66-1B6E-4431-83F0-5B48C9BE4A31}" type="pres">
      <dgm:prSet presAssocID="{0F1A6C0A-416B-492B-B590-6088A0ED6A5F}" presName="sibTrans" presStyleCnt="0"/>
      <dgm:spPr/>
    </dgm:pt>
    <dgm:pt modelId="{C88B6EF6-359B-4445-9817-A984019124CC}" type="pres">
      <dgm:prSet presAssocID="{90F8E7C0-D70D-444D-B63E-83CEE10209F0}" presName="compNode" presStyleCnt="0"/>
      <dgm:spPr/>
    </dgm:pt>
    <dgm:pt modelId="{0C84B754-73B9-48ED-87E8-416E5832523E}" type="pres">
      <dgm:prSet presAssocID="{90F8E7C0-D70D-444D-B63E-83CEE10209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ning"/>
        </a:ext>
      </dgm:extLst>
    </dgm:pt>
    <dgm:pt modelId="{BB895F26-2506-41A6-A731-2AD02899FC99}" type="pres">
      <dgm:prSet presAssocID="{90F8E7C0-D70D-444D-B63E-83CEE10209F0}" presName="iconSpace" presStyleCnt="0"/>
      <dgm:spPr/>
    </dgm:pt>
    <dgm:pt modelId="{BD8A1172-8D99-42D2-8493-96E34D0EE2B9}" type="pres">
      <dgm:prSet presAssocID="{90F8E7C0-D70D-444D-B63E-83CEE10209F0}" presName="parTx" presStyleLbl="revTx" presStyleIdx="6" presStyleCnt="8">
        <dgm:presLayoutVars>
          <dgm:chMax val="0"/>
          <dgm:chPref val="0"/>
        </dgm:presLayoutVars>
      </dgm:prSet>
      <dgm:spPr/>
    </dgm:pt>
    <dgm:pt modelId="{C7CD03F2-E650-4637-8765-CD600CC93190}" type="pres">
      <dgm:prSet presAssocID="{90F8E7C0-D70D-444D-B63E-83CEE10209F0}" presName="txSpace" presStyleCnt="0"/>
      <dgm:spPr/>
    </dgm:pt>
    <dgm:pt modelId="{B8C5D629-D0F3-4ACD-9A20-1879637637D2}" type="pres">
      <dgm:prSet presAssocID="{90F8E7C0-D70D-444D-B63E-83CEE10209F0}" presName="desTx" presStyleLbl="revTx" presStyleIdx="7" presStyleCnt="8">
        <dgm:presLayoutVars/>
      </dgm:prSet>
      <dgm:spPr/>
    </dgm:pt>
  </dgm:ptLst>
  <dgm:cxnLst>
    <dgm:cxn modelId="{29AC760E-EB8F-4F2E-A425-14C406563AF9}" srcId="{90F8E7C0-D70D-444D-B63E-83CEE10209F0}" destId="{ACF78963-9FFF-4971-8B63-9A97BC489E3C}" srcOrd="1" destOrd="0" parTransId="{4D769202-1464-41A6-AD06-A9B89E9DD0BC}" sibTransId="{671EBAF6-011A-43F7-9668-CB64D26758D3}"/>
    <dgm:cxn modelId="{D27B590F-F495-4813-AAE3-AA3D9668EFF7}" srcId="{90F8E7C0-D70D-444D-B63E-83CEE10209F0}" destId="{E5B9EAC5-1ECD-46FE-9F6B-E7F3C7A967A5}" srcOrd="2" destOrd="0" parTransId="{5961BBF7-581C-4852-9ECB-04E7EDB941E9}" sibTransId="{0B8BF68E-74D1-43E7-AE9A-6831DABECD46}"/>
    <dgm:cxn modelId="{D01F5C1C-1CCE-48BD-8607-66C8F206BD50}" srcId="{A14A8BDD-9A33-49FE-ADCF-A54ACFD91E11}" destId="{64397CEF-DE40-4569-9E00-38253F86A92A}" srcOrd="1" destOrd="0" parTransId="{BEBE8C6B-B88E-4C7A-8694-EC905FB1FF4D}" sibTransId="{B096BE28-A353-450E-9B66-A1D6F9633951}"/>
    <dgm:cxn modelId="{EE242C20-D228-4950-9A00-D1DF6CB41063}" type="presOf" srcId="{296D86A4-702E-4B9B-94D7-12DA03FC8795}" destId="{E4BE8724-858A-491F-89A1-8ADEA597F730}" srcOrd="0" destOrd="2" presId="urn:microsoft.com/office/officeart/2018/5/layout/CenteredIconLabelDescriptionList"/>
    <dgm:cxn modelId="{5EFAF821-023F-40E6-BE6B-D29A8425BCDA}" srcId="{90F8E7C0-D70D-444D-B63E-83CEE10209F0}" destId="{1255F77A-AE70-4E87-A7CC-25D6EB60B97B}" srcOrd="0" destOrd="0" parTransId="{DCA96AE6-3F31-4161-A2BE-EDAC69897D92}" sibTransId="{CF23DB3C-1FF7-4FC0-B66B-DE5DF2AD8E7E}"/>
    <dgm:cxn modelId="{C6E13436-45DF-4A60-840D-7FB1CC9A6429}" type="presOf" srcId="{1255F77A-AE70-4E87-A7CC-25D6EB60B97B}" destId="{B8C5D629-D0F3-4ACD-9A20-1879637637D2}" srcOrd="0" destOrd="0" presId="urn:microsoft.com/office/officeart/2018/5/layout/CenteredIconLabelDescriptionList"/>
    <dgm:cxn modelId="{35A4613E-1E55-462F-891E-A83E76D60B9C}" type="presOf" srcId="{90F8E7C0-D70D-444D-B63E-83CEE10209F0}" destId="{BD8A1172-8D99-42D2-8493-96E34D0EE2B9}" srcOrd="0" destOrd="0" presId="urn:microsoft.com/office/officeart/2018/5/layout/CenteredIconLabelDescriptionList"/>
    <dgm:cxn modelId="{4F19655F-1157-492B-9E31-C8AD37AB6C03}" type="presOf" srcId="{D312AC14-E82E-468E-840D-B92BC85277A8}" destId="{E45F677C-D20A-4FF0-B018-E2CF9142D2E0}" srcOrd="0" destOrd="1" presId="urn:microsoft.com/office/officeart/2018/5/layout/CenteredIconLabelDescriptionList"/>
    <dgm:cxn modelId="{14D10841-CB19-4B6C-9FCE-ECF81188D7A3}" type="presOf" srcId="{ACF78963-9FFF-4971-8B63-9A97BC489E3C}" destId="{B8C5D629-D0F3-4ACD-9A20-1879637637D2}" srcOrd="0" destOrd="1" presId="urn:microsoft.com/office/officeart/2018/5/layout/CenteredIconLabelDescriptionList"/>
    <dgm:cxn modelId="{514B8169-7662-491C-B267-3038A18194F2}" srcId="{64397CEF-DE40-4569-9E00-38253F86A92A}" destId="{D312AC14-E82E-468E-840D-B92BC85277A8}" srcOrd="1" destOrd="0" parTransId="{A294C1BF-B4B3-4859-A09D-21061DC42311}" sibTransId="{3EED4808-60D9-4A05-9D71-D12452CFB830}"/>
    <dgm:cxn modelId="{92A4AE49-E435-4A3B-9170-E5E8C7DDEF19}" type="presOf" srcId="{4F6B6CA8-FC09-467A-A62F-8713FADD7F5D}" destId="{7301D7B9-CFA4-46C3-916B-586BBE724D20}" srcOrd="0" destOrd="0" presId="urn:microsoft.com/office/officeart/2018/5/layout/CenteredIconLabelDescriptionList"/>
    <dgm:cxn modelId="{C5093B4A-ECA5-4C72-8F69-A6EAD1B1D57F}" srcId="{A14A8BDD-9A33-49FE-ADCF-A54ACFD91E11}" destId="{90F8E7C0-D70D-444D-B63E-83CEE10209F0}" srcOrd="3" destOrd="0" parTransId="{23CF216C-71C0-4227-BE3D-94DB6FA3C490}" sibTransId="{22654A28-E88A-4FDC-8AF5-4CC101DFAEC7}"/>
    <dgm:cxn modelId="{8546036B-3642-4C22-941C-0FA22B406E43}" type="presOf" srcId="{64397CEF-DE40-4569-9E00-38253F86A92A}" destId="{993ED787-14B5-4EB8-BC2F-1C6E271CE5CD}" srcOrd="0" destOrd="0" presId="urn:microsoft.com/office/officeart/2018/5/layout/CenteredIconLabelDescriptionList"/>
    <dgm:cxn modelId="{BCB21577-ABF2-4B2B-B172-C8607F34879B}" srcId="{64397CEF-DE40-4569-9E00-38253F86A92A}" destId="{036A3247-3EC5-44BC-9354-2D4B555E73D3}" srcOrd="0" destOrd="0" parTransId="{11C40C2F-7284-4EB8-A284-FA1F8C2EA12C}" sibTransId="{5CCB24CE-D1DD-4725-9163-F37E8A4DB61A}"/>
    <dgm:cxn modelId="{3C0DD279-CFA1-4488-BC90-211A9911F344}" srcId="{4F6B6CA8-FC09-467A-A62F-8713FADD7F5D}" destId="{778DAA5B-B3CE-435B-9E76-F79CDBBC44A9}" srcOrd="1" destOrd="0" parTransId="{DFB7AB62-9B9B-40D2-881F-11A9A8A5031C}" sibTransId="{23E41F03-F0FF-4733-8AD7-2E6C43C87E4C}"/>
    <dgm:cxn modelId="{694D905A-3B2D-4F30-BCC5-23C9004A6656}" srcId="{4F6B6CA8-FC09-467A-A62F-8713FADD7F5D}" destId="{858E4CF8-B9E8-4307-94AB-420EF701E517}" srcOrd="0" destOrd="0" parTransId="{1B7EA610-51CE-4326-A88F-776C6E9DB82C}" sibTransId="{9322037C-36A7-41C5-ABE2-2700FB5FD906}"/>
    <dgm:cxn modelId="{D4BB017E-6C43-4EF8-BA10-CA2B2B33CBC2}" type="presOf" srcId="{858E4CF8-B9E8-4307-94AB-420EF701E517}" destId="{E4BE8724-858A-491F-89A1-8ADEA597F730}" srcOrd="0" destOrd="0" presId="urn:microsoft.com/office/officeart/2018/5/layout/CenteredIconLabelDescriptionList"/>
    <dgm:cxn modelId="{E25C2081-9E4A-4BB7-99CA-1B7F99F36F3F}" type="presOf" srcId="{0AFFEE29-BBB0-41F2-B732-7157B52F5C96}" destId="{5A49B7DC-0AF2-4E61-BFFD-10D662E61E99}" srcOrd="0" destOrd="0" presId="urn:microsoft.com/office/officeart/2018/5/layout/CenteredIconLabelDescriptionList"/>
    <dgm:cxn modelId="{7F893F8F-364E-4F9A-B908-02D4F26F9A83}" srcId="{A14A8BDD-9A33-49FE-ADCF-A54ACFD91E11}" destId="{0AFFEE29-BBB0-41F2-B732-7157B52F5C96}" srcOrd="2" destOrd="0" parTransId="{DAA96398-36BA-4935-8AB8-78A30C79A407}" sibTransId="{0F1A6C0A-416B-492B-B590-6088A0ED6A5F}"/>
    <dgm:cxn modelId="{AA4DC8C0-B92F-4431-8EA7-F0B7AB48729A}" type="presOf" srcId="{80796162-E73A-4224-AAA6-2F6C0D448B0C}" destId="{30CB7639-471D-466B-8305-160E8B6A3A2A}" srcOrd="0" destOrd="0" presId="urn:microsoft.com/office/officeart/2018/5/layout/CenteredIconLabelDescriptionList"/>
    <dgm:cxn modelId="{148123D7-DA74-4F23-8A2A-9C425D040019}" srcId="{0AFFEE29-BBB0-41F2-B732-7157B52F5C96}" destId="{1D3694C5-11AE-4A37-8F6D-018E75E5CC26}" srcOrd="1" destOrd="0" parTransId="{A4E278B0-3AA2-4DF4-8BAE-7A57A8BDA285}" sibTransId="{26F4C310-AA71-4794-A5EB-D505B0D5F324}"/>
    <dgm:cxn modelId="{B709A2D7-90E2-4668-A9F3-B9C91B421B78}" srcId="{4F6B6CA8-FC09-467A-A62F-8713FADD7F5D}" destId="{296D86A4-702E-4B9B-94D7-12DA03FC8795}" srcOrd="2" destOrd="0" parTransId="{2C5B6E48-810C-4311-8302-205CB6B618B1}" sibTransId="{85F68ED2-27A7-4667-B5AA-E17066EE82E2}"/>
    <dgm:cxn modelId="{202003DB-4A63-4014-8B4A-EDBAD8203F67}" type="presOf" srcId="{E5B9EAC5-1ECD-46FE-9F6B-E7F3C7A967A5}" destId="{B8C5D629-D0F3-4ACD-9A20-1879637637D2}" srcOrd="0" destOrd="2" presId="urn:microsoft.com/office/officeart/2018/5/layout/CenteredIconLabelDescriptionList"/>
    <dgm:cxn modelId="{1AB038E4-5B35-4515-BA9A-37BB6F531FE1}" srcId="{A14A8BDD-9A33-49FE-ADCF-A54ACFD91E11}" destId="{4F6B6CA8-FC09-467A-A62F-8713FADD7F5D}" srcOrd="0" destOrd="0" parTransId="{6E7C7A89-8CC8-4B13-A57F-D450661520F2}" sibTransId="{4E634465-8BB2-4A04-B2E1-17E425F3A419}"/>
    <dgm:cxn modelId="{74AB63EB-C046-45A5-84E1-2BB86F3E2AE4}" type="presOf" srcId="{A14A8BDD-9A33-49FE-ADCF-A54ACFD91E11}" destId="{035A00AA-D2CA-4B2D-87F8-DF98EBCABBFA}" srcOrd="0" destOrd="0" presId="urn:microsoft.com/office/officeart/2018/5/layout/CenteredIconLabelDescriptionList"/>
    <dgm:cxn modelId="{619570F5-A759-4A24-9E0F-6BD77BB14D2A}" type="presOf" srcId="{036A3247-3EC5-44BC-9354-2D4B555E73D3}" destId="{E45F677C-D20A-4FF0-B018-E2CF9142D2E0}" srcOrd="0" destOrd="0" presId="urn:microsoft.com/office/officeart/2018/5/layout/CenteredIconLabelDescriptionList"/>
    <dgm:cxn modelId="{A90E7FF6-8747-40E8-BEE1-60276710AFD7}" type="presOf" srcId="{1D3694C5-11AE-4A37-8F6D-018E75E5CC26}" destId="{30CB7639-471D-466B-8305-160E8B6A3A2A}" srcOrd="0" destOrd="1" presId="urn:microsoft.com/office/officeart/2018/5/layout/CenteredIconLabelDescriptionList"/>
    <dgm:cxn modelId="{038C7AFA-24C3-4724-9450-300B10746A37}" srcId="{0AFFEE29-BBB0-41F2-B732-7157B52F5C96}" destId="{80796162-E73A-4224-AAA6-2F6C0D448B0C}" srcOrd="0" destOrd="0" parTransId="{4C80D50D-598A-4382-A03C-7F670A9F2AAE}" sibTransId="{4D6B6044-96DF-4BB2-A1E3-0AAFB22C4C8F}"/>
    <dgm:cxn modelId="{564D69FC-A527-4FA9-A991-802B5FE98A6A}" type="presOf" srcId="{778DAA5B-B3CE-435B-9E76-F79CDBBC44A9}" destId="{E4BE8724-858A-491F-89A1-8ADEA597F730}" srcOrd="0" destOrd="1" presId="urn:microsoft.com/office/officeart/2018/5/layout/CenteredIconLabelDescriptionList"/>
    <dgm:cxn modelId="{74A3DA04-BD4E-4AED-B313-CBBAC8652510}" type="presParOf" srcId="{035A00AA-D2CA-4B2D-87F8-DF98EBCABBFA}" destId="{1FC0FDD3-4D3E-4B03-B7EC-9D82FFC84D52}" srcOrd="0" destOrd="0" presId="urn:microsoft.com/office/officeart/2018/5/layout/CenteredIconLabelDescriptionList"/>
    <dgm:cxn modelId="{B734F1BF-0D9F-4FCE-ABD3-C77DD1FFDCBF}" type="presParOf" srcId="{1FC0FDD3-4D3E-4B03-B7EC-9D82FFC84D52}" destId="{51B59D0F-A850-47B0-B791-82E3F5EB4332}" srcOrd="0" destOrd="0" presId="urn:microsoft.com/office/officeart/2018/5/layout/CenteredIconLabelDescriptionList"/>
    <dgm:cxn modelId="{8CD7C5F0-BA3B-4CA3-A4ED-BEAC8FE4F262}" type="presParOf" srcId="{1FC0FDD3-4D3E-4B03-B7EC-9D82FFC84D52}" destId="{7BA6C0A3-7DA3-4F8A-9181-CEDDBF28EC28}" srcOrd="1" destOrd="0" presId="urn:microsoft.com/office/officeart/2018/5/layout/CenteredIconLabelDescriptionList"/>
    <dgm:cxn modelId="{C8632D1B-6C85-4BBC-8F2A-3DA99F0870D5}" type="presParOf" srcId="{1FC0FDD3-4D3E-4B03-B7EC-9D82FFC84D52}" destId="{7301D7B9-CFA4-46C3-916B-586BBE724D20}" srcOrd="2" destOrd="0" presId="urn:microsoft.com/office/officeart/2018/5/layout/CenteredIconLabelDescriptionList"/>
    <dgm:cxn modelId="{7C50065B-3DDC-47F8-AE9B-6C1A75EB5049}" type="presParOf" srcId="{1FC0FDD3-4D3E-4B03-B7EC-9D82FFC84D52}" destId="{795C1678-461A-4A06-B11C-361B53D8AF73}" srcOrd="3" destOrd="0" presId="urn:microsoft.com/office/officeart/2018/5/layout/CenteredIconLabelDescriptionList"/>
    <dgm:cxn modelId="{3369CD3D-8124-455F-AB61-6CA9865B8FF8}" type="presParOf" srcId="{1FC0FDD3-4D3E-4B03-B7EC-9D82FFC84D52}" destId="{E4BE8724-858A-491F-89A1-8ADEA597F730}" srcOrd="4" destOrd="0" presId="urn:microsoft.com/office/officeart/2018/5/layout/CenteredIconLabelDescriptionList"/>
    <dgm:cxn modelId="{3A1B8BF4-7FB2-4A3C-ADEC-9CE467819FAE}" type="presParOf" srcId="{035A00AA-D2CA-4B2D-87F8-DF98EBCABBFA}" destId="{87E07932-E465-496F-9677-0AF2828799B7}" srcOrd="1" destOrd="0" presId="urn:microsoft.com/office/officeart/2018/5/layout/CenteredIconLabelDescriptionList"/>
    <dgm:cxn modelId="{8B0B4008-3B74-4215-9C46-D5087766C3B9}" type="presParOf" srcId="{035A00AA-D2CA-4B2D-87F8-DF98EBCABBFA}" destId="{61F6A69D-AFE7-4507-A409-54A408B4C2EB}" srcOrd="2" destOrd="0" presId="urn:microsoft.com/office/officeart/2018/5/layout/CenteredIconLabelDescriptionList"/>
    <dgm:cxn modelId="{2715AD3A-0FC7-4BC6-814E-C1116D6B67EE}" type="presParOf" srcId="{61F6A69D-AFE7-4507-A409-54A408B4C2EB}" destId="{B289C6FD-95CB-4129-A4FD-455A5CFBF923}" srcOrd="0" destOrd="0" presId="urn:microsoft.com/office/officeart/2018/5/layout/CenteredIconLabelDescriptionList"/>
    <dgm:cxn modelId="{1C4F838E-31CF-41A0-9371-83203A74E546}" type="presParOf" srcId="{61F6A69D-AFE7-4507-A409-54A408B4C2EB}" destId="{D478F8B3-F333-4213-93F5-9781E938D5ED}" srcOrd="1" destOrd="0" presId="urn:microsoft.com/office/officeart/2018/5/layout/CenteredIconLabelDescriptionList"/>
    <dgm:cxn modelId="{BE27752C-68D2-4900-9D6F-8E60D4B72FEF}" type="presParOf" srcId="{61F6A69D-AFE7-4507-A409-54A408B4C2EB}" destId="{993ED787-14B5-4EB8-BC2F-1C6E271CE5CD}" srcOrd="2" destOrd="0" presId="urn:microsoft.com/office/officeart/2018/5/layout/CenteredIconLabelDescriptionList"/>
    <dgm:cxn modelId="{18DA6D26-CDF7-4448-A375-50BA2C3D6C6E}" type="presParOf" srcId="{61F6A69D-AFE7-4507-A409-54A408B4C2EB}" destId="{76F1D27D-AFD5-4BCA-A2B3-2282BA200615}" srcOrd="3" destOrd="0" presId="urn:microsoft.com/office/officeart/2018/5/layout/CenteredIconLabelDescriptionList"/>
    <dgm:cxn modelId="{AFD13BB4-8C24-49B8-A403-8EF4838BE87F}" type="presParOf" srcId="{61F6A69D-AFE7-4507-A409-54A408B4C2EB}" destId="{E45F677C-D20A-4FF0-B018-E2CF9142D2E0}" srcOrd="4" destOrd="0" presId="urn:microsoft.com/office/officeart/2018/5/layout/CenteredIconLabelDescriptionList"/>
    <dgm:cxn modelId="{5EF71C1B-54FE-43F5-B0B7-09E07875DA2B}" type="presParOf" srcId="{035A00AA-D2CA-4B2D-87F8-DF98EBCABBFA}" destId="{A1806AE1-3836-4A94-9369-E3D4ADE7DD09}" srcOrd="3" destOrd="0" presId="urn:microsoft.com/office/officeart/2018/5/layout/CenteredIconLabelDescriptionList"/>
    <dgm:cxn modelId="{3E7CFB21-D82E-437A-B3EB-CAF62C933312}" type="presParOf" srcId="{035A00AA-D2CA-4B2D-87F8-DF98EBCABBFA}" destId="{B6787BBA-F31B-4C0B-A6B4-DE294C0EB38B}" srcOrd="4" destOrd="0" presId="urn:microsoft.com/office/officeart/2018/5/layout/CenteredIconLabelDescriptionList"/>
    <dgm:cxn modelId="{C1D27649-8CCB-4BCB-A0DB-AAD3FC3566CE}" type="presParOf" srcId="{B6787BBA-F31B-4C0B-A6B4-DE294C0EB38B}" destId="{A7728EBA-D25C-4891-B1F3-C395A4C25F2D}" srcOrd="0" destOrd="0" presId="urn:microsoft.com/office/officeart/2018/5/layout/CenteredIconLabelDescriptionList"/>
    <dgm:cxn modelId="{BDFB0EC5-4E9A-42EE-9224-96A989A8051C}" type="presParOf" srcId="{B6787BBA-F31B-4C0B-A6B4-DE294C0EB38B}" destId="{E20861B7-985A-442B-ABB9-058D3E8DBD50}" srcOrd="1" destOrd="0" presId="urn:microsoft.com/office/officeart/2018/5/layout/CenteredIconLabelDescriptionList"/>
    <dgm:cxn modelId="{CEF645E8-EB54-457C-BCFF-1434E8705B37}" type="presParOf" srcId="{B6787BBA-F31B-4C0B-A6B4-DE294C0EB38B}" destId="{5A49B7DC-0AF2-4E61-BFFD-10D662E61E99}" srcOrd="2" destOrd="0" presId="urn:microsoft.com/office/officeart/2018/5/layout/CenteredIconLabelDescriptionList"/>
    <dgm:cxn modelId="{91AB379A-5914-4371-99D3-B66582D2A38B}" type="presParOf" srcId="{B6787BBA-F31B-4C0B-A6B4-DE294C0EB38B}" destId="{D904C794-B99F-42B4-8404-828BCDFA3EC0}" srcOrd="3" destOrd="0" presId="urn:microsoft.com/office/officeart/2018/5/layout/CenteredIconLabelDescriptionList"/>
    <dgm:cxn modelId="{28A60C71-8E7A-4AD9-8926-6BAFF2C62229}" type="presParOf" srcId="{B6787BBA-F31B-4C0B-A6B4-DE294C0EB38B}" destId="{30CB7639-471D-466B-8305-160E8B6A3A2A}" srcOrd="4" destOrd="0" presId="urn:microsoft.com/office/officeart/2018/5/layout/CenteredIconLabelDescriptionList"/>
    <dgm:cxn modelId="{A2736005-474C-4EC7-9704-700A3A739C16}" type="presParOf" srcId="{035A00AA-D2CA-4B2D-87F8-DF98EBCABBFA}" destId="{4B5DEF66-1B6E-4431-83F0-5B48C9BE4A31}" srcOrd="5" destOrd="0" presId="urn:microsoft.com/office/officeart/2018/5/layout/CenteredIconLabelDescriptionList"/>
    <dgm:cxn modelId="{FD5158E5-1AB1-4D4B-9948-DEFDE60AE9DC}" type="presParOf" srcId="{035A00AA-D2CA-4B2D-87F8-DF98EBCABBFA}" destId="{C88B6EF6-359B-4445-9817-A984019124CC}" srcOrd="6" destOrd="0" presId="urn:microsoft.com/office/officeart/2018/5/layout/CenteredIconLabelDescriptionList"/>
    <dgm:cxn modelId="{261B222F-A713-4047-A954-E99B846C0D3C}" type="presParOf" srcId="{C88B6EF6-359B-4445-9817-A984019124CC}" destId="{0C84B754-73B9-48ED-87E8-416E5832523E}" srcOrd="0" destOrd="0" presId="urn:microsoft.com/office/officeart/2018/5/layout/CenteredIconLabelDescriptionList"/>
    <dgm:cxn modelId="{F9A04B5E-25FA-44A2-9529-02B46591E9B7}" type="presParOf" srcId="{C88B6EF6-359B-4445-9817-A984019124CC}" destId="{BB895F26-2506-41A6-A731-2AD02899FC99}" srcOrd="1" destOrd="0" presId="urn:microsoft.com/office/officeart/2018/5/layout/CenteredIconLabelDescriptionList"/>
    <dgm:cxn modelId="{9214FE9C-EA43-4DA3-81DC-DB63CD8E68B5}" type="presParOf" srcId="{C88B6EF6-359B-4445-9817-A984019124CC}" destId="{BD8A1172-8D99-42D2-8493-96E34D0EE2B9}" srcOrd="2" destOrd="0" presId="urn:microsoft.com/office/officeart/2018/5/layout/CenteredIconLabelDescriptionList"/>
    <dgm:cxn modelId="{5D7DAD2E-E3CD-430E-91A3-8956AB4B6242}" type="presParOf" srcId="{C88B6EF6-359B-4445-9817-A984019124CC}" destId="{C7CD03F2-E650-4637-8765-CD600CC93190}" srcOrd="3" destOrd="0" presId="urn:microsoft.com/office/officeart/2018/5/layout/CenteredIconLabelDescriptionList"/>
    <dgm:cxn modelId="{9FC0ADF5-0E44-47AD-9424-D6F7E68F60AE}" type="presParOf" srcId="{C88B6EF6-359B-4445-9817-A984019124CC}" destId="{B8C5D629-D0F3-4ACD-9A20-1879637637D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D5BD-D234-4E56-B292-D17BA956EA11}">
      <dsp:nvSpPr>
        <dsp:cNvPr id="0" name=""/>
        <dsp:cNvSpPr/>
      </dsp:nvSpPr>
      <dsp:spPr>
        <a:xfrm>
          <a:off x="-3591" y="5574"/>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05D1E-FBD3-4BC9-85BF-426F18ACA339}">
      <dsp:nvSpPr>
        <dsp:cNvPr id="0" name=""/>
        <dsp:cNvSpPr/>
      </dsp:nvSpPr>
      <dsp:spPr>
        <a:xfrm>
          <a:off x="85964" y="72186"/>
          <a:ext cx="163147" cy="1628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4C6B9-32A0-4FE5-8D80-484DD629195D}">
      <dsp:nvSpPr>
        <dsp:cNvPr id="0" name=""/>
        <dsp:cNvSpPr/>
      </dsp:nvSpPr>
      <dsp:spPr>
        <a:xfrm>
          <a:off x="338667" y="5574"/>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711200">
            <a:lnSpc>
              <a:spcPct val="90000"/>
            </a:lnSpc>
            <a:spcBef>
              <a:spcPct val="0"/>
            </a:spcBef>
            <a:spcAft>
              <a:spcPct val="35000"/>
            </a:spcAft>
            <a:buNone/>
          </a:pPr>
          <a:r>
            <a:rPr lang="en-US" sz="1600" b="1" kern="1200"/>
            <a:t>Objectives</a:t>
          </a:r>
          <a:endParaRPr lang="en-US" sz="1600" kern="1200"/>
        </a:p>
      </dsp:txBody>
      <dsp:txXfrm>
        <a:off x="338667" y="5574"/>
        <a:ext cx="4609292" cy="342310"/>
      </dsp:txXfrm>
    </dsp:sp>
    <dsp:sp modelId="{25D67337-CD7D-49AA-A12C-7505B4D42772}">
      <dsp:nvSpPr>
        <dsp:cNvPr id="0" name=""/>
        <dsp:cNvSpPr/>
      </dsp:nvSpPr>
      <dsp:spPr>
        <a:xfrm>
          <a:off x="-3591" y="433463"/>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5230C-D904-4788-9D7B-2C9B3D2D5CC0}">
      <dsp:nvSpPr>
        <dsp:cNvPr id="0" name=""/>
        <dsp:cNvSpPr/>
      </dsp:nvSpPr>
      <dsp:spPr>
        <a:xfrm>
          <a:off x="85964" y="500075"/>
          <a:ext cx="163147" cy="1628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C42CA-B744-4BEE-8CC3-44B56B12DF28}">
      <dsp:nvSpPr>
        <dsp:cNvPr id="0" name=""/>
        <dsp:cNvSpPr/>
      </dsp:nvSpPr>
      <dsp:spPr>
        <a:xfrm>
          <a:off x="338667" y="433463"/>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Develop methods to simulate adaptation decisions for predicting and testing safety measures.</a:t>
          </a:r>
        </a:p>
      </dsp:txBody>
      <dsp:txXfrm>
        <a:off x="338667" y="433463"/>
        <a:ext cx="4609292" cy="342310"/>
      </dsp:txXfrm>
    </dsp:sp>
    <dsp:sp modelId="{FF28DCE2-38FE-4A25-8B30-613120B0BBA0}">
      <dsp:nvSpPr>
        <dsp:cNvPr id="0" name=""/>
        <dsp:cNvSpPr/>
      </dsp:nvSpPr>
      <dsp:spPr>
        <a:xfrm>
          <a:off x="-3591" y="913189"/>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36940-D59B-4A82-9CC7-99AB26CDA762}">
      <dsp:nvSpPr>
        <dsp:cNvPr id="0" name=""/>
        <dsp:cNvSpPr/>
      </dsp:nvSpPr>
      <dsp:spPr>
        <a:xfrm>
          <a:off x="85964" y="979801"/>
          <a:ext cx="163147" cy="1628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E82D4B-F71E-4A85-BB0E-9CB8E9FB5733}">
      <dsp:nvSpPr>
        <dsp:cNvPr id="0" name=""/>
        <dsp:cNvSpPr/>
      </dsp:nvSpPr>
      <dsp:spPr>
        <a:xfrm>
          <a:off x="488404" y="861351"/>
          <a:ext cx="4489173" cy="445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The Coastal Property Model estimates flood damages for various scenarios, including sea level rise and storm surges.</a:t>
          </a:r>
        </a:p>
      </dsp:txBody>
      <dsp:txXfrm>
        <a:off x="488404" y="861351"/>
        <a:ext cx="4489173" cy="445986"/>
      </dsp:txXfrm>
    </dsp:sp>
    <dsp:sp modelId="{C72DCA51-D70E-4B1F-9CDB-2B137CB7986F}">
      <dsp:nvSpPr>
        <dsp:cNvPr id="0" name=""/>
        <dsp:cNvSpPr/>
      </dsp:nvSpPr>
      <dsp:spPr>
        <a:xfrm>
          <a:off x="-3591" y="1486382"/>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A9CF4-6032-4911-9A2D-238AC89E94EF}">
      <dsp:nvSpPr>
        <dsp:cNvPr id="0" name=""/>
        <dsp:cNvSpPr/>
      </dsp:nvSpPr>
      <dsp:spPr>
        <a:xfrm>
          <a:off x="85964" y="1552994"/>
          <a:ext cx="163147" cy="1628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5B61D-521C-4976-AFF3-BE6A50CA5A9E}">
      <dsp:nvSpPr>
        <dsp:cNvPr id="0" name=""/>
        <dsp:cNvSpPr/>
      </dsp:nvSpPr>
      <dsp:spPr>
        <a:xfrm>
          <a:off x="305457" y="1392916"/>
          <a:ext cx="4675712" cy="529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Provides insights into future adaptation costs and the economic benefits of mitigation efforts.</a:t>
          </a:r>
        </a:p>
      </dsp:txBody>
      <dsp:txXfrm>
        <a:off x="305457" y="1392916"/>
        <a:ext cx="4675712" cy="529243"/>
      </dsp:txXfrm>
    </dsp:sp>
    <dsp:sp modelId="{3F0791D8-23F2-4A65-8738-25E86A80F134}">
      <dsp:nvSpPr>
        <dsp:cNvPr id="0" name=""/>
        <dsp:cNvSpPr/>
      </dsp:nvSpPr>
      <dsp:spPr>
        <a:xfrm>
          <a:off x="-3591" y="2007737"/>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12DC2-F03A-4CCF-86A7-6E4A69160B29}">
      <dsp:nvSpPr>
        <dsp:cNvPr id="0" name=""/>
        <dsp:cNvSpPr/>
      </dsp:nvSpPr>
      <dsp:spPr>
        <a:xfrm>
          <a:off x="85964" y="2074349"/>
          <a:ext cx="163147" cy="1628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4CAB28-3DAF-4879-A6E3-307521B3C364}">
      <dsp:nvSpPr>
        <dsp:cNvPr id="0" name=""/>
        <dsp:cNvSpPr/>
      </dsp:nvSpPr>
      <dsp:spPr>
        <a:xfrm>
          <a:off x="338667" y="2007737"/>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711200">
            <a:lnSpc>
              <a:spcPct val="90000"/>
            </a:lnSpc>
            <a:spcBef>
              <a:spcPct val="0"/>
            </a:spcBef>
            <a:spcAft>
              <a:spcPct val="35000"/>
            </a:spcAft>
            <a:buNone/>
          </a:pPr>
          <a:r>
            <a:rPr lang="en-US" sz="1600" b="1" kern="1200"/>
            <a:t>Key Features</a:t>
          </a:r>
          <a:endParaRPr lang="en-US" sz="1600" kern="1200"/>
        </a:p>
      </dsp:txBody>
      <dsp:txXfrm>
        <a:off x="338667" y="2007737"/>
        <a:ext cx="4609292" cy="342310"/>
      </dsp:txXfrm>
    </dsp:sp>
    <dsp:sp modelId="{1E8A2B25-D429-4FD8-A125-833D55888530}">
      <dsp:nvSpPr>
        <dsp:cNvPr id="0" name=""/>
        <dsp:cNvSpPr/>
      </dsp:nvSpPr>
      <dsp:spPr>
        <a:xfrm>
          <a:off x="-3591" y="2435626"/>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00BAC-05B8-495E-A55C-CC004446ADBC}">
      <dsp:nvSpPr>
        <dsp:cNvPr id="0" name=""/>
        <dsp:cNvSpPr/>
      </dsp:nvSpPr>
      <dsp:spPr>
        <a:xfrm>
          <a:off x="85964" y="2502237"/>
          <a:ext cx="163147" cy="1628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599D73-BCBB-4CF8-A199-0CBDB2A72A56}">
      <dsp:nvSpPr>
        <dsp:cNvPr id="0" name=""/>
        <dsp:cNvSpPr/>
      </dsp:nvSpPr>
      <dsp:spPr>
        <a:xfrm>
          <a:off x="338667" y="2435626"/>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Estimates flood damage and future adaptation costs at an aggregate level.</a:t>
          </a:r>
        </a:p>
      </dsp:txBody>
      <dsp:txXfrm>
        <a:off x="338667" y="2435626"/>
        <a:ext cx="4609292" cy="342310"/>
      </dsp:txXfrm>
    </dsp:sp>
    <dsp:sp modelId="{7EDE8BF0-E531-49A7-BFC9-9254E480EEBB}">
      <dsp:nvSpPr>
        <dsp:cNvPr id="0" name=""/>
        <dsp:cNvSpPr/>
      </dsp:nvSpPr>
      <dsp:spPr>
        <a:xfrm>
          <a:off x="-3591" y="2863514"/>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67AAE-0504-417A-BC88-7CCFBD1B151A}">
      <dsp:nvSpPr>
        <dsp:cNvPr id="0" name=""/>
        <dsp:cNvSpPr/>
      </dsp:nvSpPr>
      <dsp:spPr>
        <a:xfrm>
          <a:off x="85964" y="2930126"/>
          <a:ext cx="163147" cy="1628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53AB89-B9EC-4B19-8D4C-78EA2D093931}">
      <dsp:nvSpPr>
        <dsp:cNvPr id="0" name=""/>
        <dsp:cNvSpPr/>
      </dsp:nvSpPr>
      <dsp:spPr>
        <a:xfrm>
          <a:off x="338667" y="2863514"/>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Enables decision-makers to assess the effectiveness of different adaptation strategies.</a:t>
          </a:r>
        </a:p>
      </dsp:txBody>
      <dsp:txXfrm>
        <a:off x="338667" y="2863514"/>
        <a:ext cx="4609292" cy="342310"/>
      </dsp:txXfrm>
    </dsp:sp>
    <dsp:sp modelId="{AC9D108B-27DB-4887-B795-28F84D4EDC4A}">
      <dsp:nvSpPr>
        <dsp:cNvPr id="0" name=""/>
        <dsp:cNvSpPr/>
      </dsp:nvSpPr>
      <dsp:spPr>
        <a:xfrm>
          <a:off x="-3591" y="3291403"/>
          <a:ext cx="4977578" cy="296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AF95B-15A0-4064-8F2E-2B4FFF48F881}">
      <dsp:nvSpPr>
        <dsp:cNvPr id="0" name=""/>
        <dsp:cNvSpPr/>
      </dsp:nvSpPr>
      <dsp:spPr>
        <a:xfrm>
          <a:off x="85964" y="3358015"/>
          <a:ext cx="163147" cy="1628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CC33E-B6AF-437D-B97F-9C7A516B1CE8}">
      <dsp:nvSpPr>
        <dsp:cNvPr id="0" name=""/>
        <dsp:cNvSpPr/>
      </dsp:nvSpPr>
      <dsp:spPr>
        <a:xfrm>
          <a:off x="338667" y="3291403"/>
          <a:ext cx="4609292" cy="342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8" tIns="36228" rIns="36228" bIns="36228" numCol="1" spcCol="1270" anchor="ctr" anchorCtr="0">
          <a:noAutofit/>
        </a:bodyPr>
        <a:lstStyle/>
        <a:p>
          <a:pPr marL="0" lvl="0" indent="0" algn="l" defTabSz="488950">
            <a:lnSpc>
              <a:spcPct val="90000"/>
            </a:lnSpc>
            <a:spcBef>
              <a:spcPct val="0"/>
            </a:spcBef>
            <a:spcAft>
              <a:spcPct val="35000"/>
            </a:spcAft>
            <a:buNone/>
          </a:pPr>
          <a:r>
            <a:rPr lang="en-US" sz="1100" kern="1200" dirty="0"/>
            <a:t>Aids in understanding the economic implications of coastal flooding and the benefits of investing in mitigation.</a:t>
          </a:r>
        </a:p>
      </dsp:txBody>
      <dsp:txXfrm>
        <a:off x="338667" y="3291403"/>
        <a:ext cx="4609292" cy="342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59D0F-A850-47B0-B791-82E3F5EB4332}">
      <dsp:nvSpPr>
        <dsp:cNvPr id="0" name=""/>
        <dsp:cNvSpPr/>
      </dsp:nvSpPr>
      <dsp:spPr>
        <a:xfrm>
          <a:off x="788484" y="493807"/>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01D7B9-CFA4-46C3-916B-586BBE724D20}">
      <dsp:nvSpPr>
        <dsp:cNvPr id="0" name=""/>
        <dsp:cNvSpPr/>
      </dsp:nvSpPr>
      <dsp:spPr>
        <a:xfrm>
          <a:off x="4219" y="1476224"/>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1" kern="1200"/>
            <a:t>Modeling Approach:</a:t>
          </a:r>
          <a:endParaRPr lang="en-US" sz="1700" kern="1200"/>
        </a:p>
      </dsp:txBody>
      <dsp:txXfrm>
        <a:off x="4219" y="1476224"/>
        <a:ext cx="2413125" cy="361968"/>
      </dsp:txXfrm>
    </dsp:sp>
    <dsp:sp modelId="{E4BE8724-858A-491F-89A1-8ADEA597F730}">
      <dsp:nvSpPr>
        <dsp:cNvPr id="0" name=""/>
        <dsp:cNvSpPr/>
      </dsp:nvSpPr>
      <dsp:spPr>
        <a:xfrm>
          <a:off x="4219" y="1902296"/>
          <a:ext cx="2413125" cy="17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Utilize the 19 input factors as weighted variables.</a:t>
          </a:r>
        </a:p>
        <a:p>
          <a:pPr marL="0" lvl="0" indent="0" algn="ctr" defTabSz="577850">
            <a:lnSpc>
              <a:spcPct val="90000"/>
            </a:lnSpc>
            <a:spcBef>
              <a:spcPct val="0"/>
            </a:spcBef>
            <a:spcAft>
              <a:spcPct val="35000"/>
            </a:spcAft>
            <a:buNone/>
          </a:pPr>
          <a:r>
            <a:rPr lang="en-US" sz="1300" kern="1200"/>
            <a:t>Employ probabilistic techniques like Bayesian inference or Monte Carlo simulations.</a:t>
          </a:r>
        </a:p>
        <a:p>
          <a:pPr marL="0" lvl="0" indent="0" algn="ctr" defTabSz="577850">
            <a:lnSpc>
              <a:spcPct val="90000"/>
            </a:lnSpc>
            <a:spcBef>
              <a:spcPct val="0"/>
            </a:spcBef>
            <a:spcAft>
              <a:spcPct val="35000"/>
            </a:spcAft>
            <a:buNone/>
          </a:pPr>
          <a:r>
            <a:rPr lang="en-US" sz="1300" kern="1200"/>
            <a:t>Generate a probability distribution of potential storm surge magnitudes.</a:t>
          </a:r>
        </a:p>
      </dsp:txBody>
      <dsp:txXfrm>
        <a:off x="4219" y="1902296"/>
        <a:ext cx="2413125" cy="1796700"/>
      </dsp:txXfrm>
    </dsp:sp>
    <dsp:sp modelId="{B289C6FD-95CB-4129-A4FD-455A5CFBF923}">
      <dsp:nvSpPr>
        <dsp:cNvPr id="0" name=""/>
        <dsp:cNvSpPr/>
      </dsp:nvSpPr>
      <dsp:spPr>
        <a:xfrm>
          <a:off x="3623906" y="493807"/>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3ED787-14B5-4EB8-BC2F-1C6E271CE5CD}">
      <dsp:nvSpPr>
        <dsp:cNvPr id="0" name=""/>
        <dsp:cNvSpPr/>
      </dsp:nvSpPr>
      <dsp:spPr>
        <a:xfrm>
          <a:off x="2839641" y="1476224"/>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1" kern="1200"/>
            <a:t>Uncertainty Analysis:</a:t>
          </a:r>
          <a:endParaRPr lang="en-US" sz="1700" kern="1200"/>
        </a:p>
      </dsp:txBody>
      <dsp:txXfrm>
        <a:off x="2839641" y="1476224"/>
        <a:ext cx="2413125" cy="361968"/>
      </dsp:txXfrm>
    </dsp:sp>
    <dsp:sp modelId="{E45F677C-D20A-4FF0-B018-E2CF9142D2E0}">
      <dsp:nvSpPr>
        <dsp:cNvPr id="0" name=""/>
        <dsp:cNvSpPr/>
      </dsp:nvSpPr>
      <dsp:spPr>
        <a:xfrm>
          <a:off x="2839641" y="1902296"/>
          <a:ext cx="2413125" cy="17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Incorporate uncertainty estimates for each factor and their interactions.</a:t>
          </a:r>
        </a:p>
        <a:p>
          <a:pPr marL="0" lvl="0" indent="0" algn="ctr" defTabSz="577850">
            <a:lnSpc>
              <a:spcPct val="90000"/>
            </a:lnSpc>
            <a:spcBef>
              <a:spcPct val="0"/>
            </a:spcBef>
            <a:spcAft>
              <a:spcPct val="35000"/>
            </a:spcAft>
            <a:buNone/>
          </a:pPr>
          <a:r>
            <a:rPr lang="en-US" sz="1300" kern="1200"/>
            <a:t>Conduct sensitivity analysis to assess the impact of uncertainties on predicted outcomes.</a:t>
          </a:r>
        </a:p>
      </dsp:txBody>
      <dsp:txXfrm>
        <a:off x="2839641" y="1902296"/>
        <a:ext cx="2413125" cy="1796700"/>
      </dsp:txXfrm>
    </dsp:sp>
    <dsp:sp modelId="{A7728EBA-D25C-4891-B1F3-C395A4C25F2D}">
      <dsp:nvSpPr>
        <dsp:cNvPr id="0" name=""/>
        <dsp:cNvSpPr/>
      </dsp:nvSpPr>
      <dsp:spPr>
        <a:xfrm>
          <a:off x="6459328" y="493807"/>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9B7DC-0AF2-4E61-BFFD-10D662E61E99}">
      <dsp:nvSpPr>
        <dsp:cNvPr id="0" name=""/>
        <dsp:cNvSpPr/>
      </dsp:nvSpPr>
      <dsp:spPr>
        <a:xfrm>
          <a:off x="5675062" y="1476224"/>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1" kern="1200"/>
            <a:t>Validation and Calibration:</a:t>
          </a:r>
          <a:endParaRPr lang="en-US" sz="1700" kern="1200"/>
        </a:p>
      </dsp:txBody>
      <dsp:txXfrm>
        <a:off x="5675062" y="1476224"/>
        <a:ext cx="2413125" cy="361968"/>
      </dsp:txXfrm>
    </dsp:sp>
    <dsp:sp modelId="{30CB7639-471D-466B-8305-160E8B6A3A2A}">
      <dsp:nvSpPr>
        <dsp:cNvPr id="0" name=""/>
        <dsp:cNvSpPr/>
      </dsp:nvSpPr>
      <dsp:spPr>
        <a:xfrm>
          <a:off x="5675062" y="1902296"/>
          <a:ext cx="2413125" cy="17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Validate the model against observed storm surge data.</a:t>
          </a:r>
        </a:p>
        <a:p>
          <a:pPr marL="0" lvl="0" indent="0" algn="ctr" defTabSz="577850">
            <a:lnSpc>
              <a:spcPct val="90000"/>
            </a:lnSpc>
            <a:spcBef>
              <a:spcPct val="0"/>
            </a:spcBef>
            <a:spcAft>
              <a:spcPct val="35000"/>
            </a:spcAft>
            <a:buNone/>
          </a:pPr>
          <a:r>
            <a:rPr lang="en-US" sz="1300" kern="1200"/>
            <a:t>Adjust model parameters or input data based on observed outcomes to enhance performance.</a:t>
          </a:r>
        </a:p>
      </dsp:txBody>
      <dsp:txXfrm>
        <a:off x="5675062" y="1902296"/>
        <a:ext cx="2413125" cy="1796700"/>
      </dsp:txXfrm>
    </dsp:sp>
    <dsp:sp modelId="{0C84B754-73B9-48ED-87E8-416E5832523E}">
      <dsp:nvSpPr>
        <dsp:cNvPr id="0" name=""/>
        <dsp:cNvSpPr/>
      </dsp:nvSpPr>
      <dsp:spPr>
        <a:xfrm>
          <a:off x="9294750" y="493807"/>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A1172-8D99-42D2-8493-96E34D0EE2B9}">
      <dsp:nvSpPr>
        <dsp:cNvPr id="0" name=""/>
        <dsp:cNvSpPr/>
      </dsp:nvSpPr>
      <dsp:spPr>
        <a:xfrm>
          <a:off x="8510484" y="1476224"/>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1" kern="1200"/>
            <a:t>Forecasting:</a:t>
          </a:r>
          <a:endParaRPr lang="en-US" sz="1700" kern="1200"/>
        </a:p>
      </dsp:txBody>
      <dsp:txXfrm>
        <a:off x="8510484" y="1476224"/>
        <a:ext cx="2413125" cy="361968"/>
      </dsp:txXfrm>
    </dsp:sp>
    <dsp:sp modelId="{B8C5D629-D0F3-4ACD-9A20-1879637637D2}">
      <dsp:nvSpPr>
        <dsp:cNvPr id="0" name=""/>
        <dsp:cNvSpPr/>
      </dsp:nvSpPr>
      <dsp:spPr>
        <a:xfrm>
          <a:off x="8510484" y="1902296"/>
          <a:ext cx="2413125" cy="179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Use the validated model for probabilistic forecasting of future storm surge events.</a:t>
          </a:r>
        </a:p>
        <a:p>
          <a:pPr marL="0" lvl="0" indent="0" algn="ctr" defTabSz="577850">
            <a:lnSpc>
              <a:spcPct val="90000"/>
            </a:lnSpc>
            <a:spcBef>
              <a:spcPct val="0"/>
            </a:spcBef>
            <a:spcAft>
              <a:spcPct val="35000"/>
            </a:spcAft>
            <a:buNone/>
          </a:pPr>
          <a:r>
            <a:rPr lang="en-US" sz="1300" kern="1200"/>
            <a:t>Input real-time or forecasted data on the 19 factors to generate probabilistic predictions.</a:t>
          </a:r>
        </a:p>
        <a:p>
          <a:pPr marL="0" lvl="0" indent="0" algn="ctr" defTabSz="577850">
            <a:lnSpc>
              <a:spcPct val="90000"/>
            </a:lnSpc>
            <a:spcBef>
              <a:spcPct val="0"/>
            </a:spcBef>
            <a:spcAft>
              <a:spcPct val="35000"/>
            </a:spcAft>
            <a:buNone/>
          </a:pPr>
          <a:r>
            <a:rPr lang="en-US" sz="1300" kern="1200"/>
            <a:t>Assist decision-makers in assessing and preparing for potential coastal inundation risks.</a:t>
          </a:r>
        </a:p>
      </dsp:txBody>
      <dsp:txXfrm>
        <a:off x="8510484" y="1902296"/>
        <a:ext cx="2413125" cy="17967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tmospheric river pounds Northwest US, killing 2 and knocking out power  across three states | Reuters">
            <a:extLst>
              <a:ext uri="{FF2B5EF4-FFF2-40B4-BE49-F238E27FC236}">
                <a16:creationId xmlns:a16="http://schemas.microsoft.com/office/drawing/2014/main" id="{022F4D0E-E011-458E-B655-5834627198FB}"/>
              </a:ext>
            </a:extLst>
          </p:cNvPr>
          <p:cNvPicPr>
            <a:picLocks noChangeAspect="1"/>
          </p:cNvPicPr>
          <p:nvPr/>
        </p:nvPicPr>
        <p:blipFill>
          <a:blip r:embed="rId2"/>
          <a:srcRect t="14253" b="1478"/>
          <a:stretch/>
        </p:blipFill>
        <p:spPr>
          <a:xfrm>
            <a:off x="20" y="9"/>
            <a:ext cx="12191980" cy="7399857"/>
          </a:xfrm>
          <a:prstGeom prst="rect">
            <a:avLst/>
          </a:prstGeom>
        </p:spPr>
      </p:pic>
      <p:sp>
        <p:nvSpPr>
          <p:cNvPr id="19" name="Rectangle 18">
            <a:extLst>
              <a:ext uri="{FF2B5EF4-FFF2-40B4-BE49-F238E27FC236}">
                <a16:creationId xmlns:a16="http://schemas.microsoft.com/office/drawing/2014/main" id="{51CCE626-F516-4227-9F11-99E8406A2C80}"/>
              </a:ext>
            </a:extLst>
          </p:cNvPr>
          <p:cNvSpPr/>
          <p:nvPr/>
        </p:nvSpPr>
        <p:spPr>
          <a:xfrm>
            <a:off x="6722554" y="990600"/>
            <a:ext cx="4690513" cy="4876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C4AA85-3B79-4B2E-917B-013466D58CCF}"/>
              </a:ext>
            </a:extLst>
          </p:cNvPr>
          <p:cNvSpPr/>
          <p:nvPr/>
        </p:nvSpPr>
        <p:spPr>
          <a:xfrm>
            <a:off x="6570133" y="1143003"/>
            <a:ext cx="4690513" cy="4876800"/>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8940997-D1C0-4FD2-BE47-ABA71CA62D67}"/>
              </a:ext>
            </a:extLst>
          </p:cNvPr>
          <p:cNvSpPr/>
          <p:nvPr/>
        </p:nvSpPr>
        <p:spPr>
          <a:xfrm>
            <a:off x="6570133" y="1109137"/>
            <a:ext cx="4690513" cy="4876800"/>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itle 1">
            <a:extLst>
              <a:ext uri="{FF2B5EF4-FFF2-40B4-BE49-F238E27FC236}">
                <a16:creationId xmlns:a16="http://schemas.microsoft.com/office/drawing/2014/main" id="{36B58EDF-C370-40CA-BBD3-09A3D3BD953A}"/>
              </a:ext>
            </a:extLst>
          </p:cNvPr>
          <p:cNvSpPr txBox="1">
            <a:spLocks/>
          </p:cNvSpPr>
          <p:nvPr/>
        </p:nvSpPr>
        <p:spPr>
          <a:xfrm>
            <a:off x="6865303" y="1498169"/>
            <a:ext cx="4100167" cy="566762"/>
          </a:xfrm>
          <a:prstGeom prst="rect">
            <a:avLst/>
          </a:prstGeom>
          <a:noFill/>
          <a:effectLst/>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rgbClr val="000000"/>
                </a:solidFill>
                <a:latin typeface="Times New Roman" panose="02020603050405020304" pitchFamily="18" charset="0"/>
                <a:cs typeface="Times New Roman" panose="02020603050405020304" pitchFamily="18" charset="0"/>
              </a:rPr>
              <a:t>STORM SURGE     </a:t>
            </a:r>
          </a:p>
          <a:p>
            <a:pPr algn="ctr"/>
            <a:r>
              <a:rPr lang="en-US" sz="2000" b="1" dirty="0">
                <a:solidFill>
                  <a:srgbClr val="000000"/>
                </a:solidFill>
                <a:latin typeface="Times New Roman" panose="02020603050405020304" pitchFamily="18" charset="0"/>
                <a:cs typeface="Times New Roman" panose="02020603050405020304" pitchFamily="18" charset="0"/>
              </a:rPr>
              <a:t>PREDICTION </a:t>
            </a:r>
            <a:endParaRPr lang="en-US" sz="4800" b="1" dirty="0">
              <a:latin typeface="Times New Roman" panose="02020603050405020304" pitchFamily="18" charset="0"/>
              <a:cs typeface="Times New Roman" panose="02020603050405020304" pitchFamily="18" charset="0"/>
            </a:endParaRPr>
          </a:p>
        </p:txBody>
      </p:sp>
      <p:sp>
        <p:nvSpPr>
          <p:cNvPr id="22" name="Subtitle 2">
            <a:extLst>
              <a:ext uri="{FF2B5EF4-FFF2-40B4-BE49-F238E27FC236}">
                <a16:creationId xmlns:a16="http://schemas.microsoft.com/office/drawing/2014/main" id="{D280E1CD-F7A3-47D5-A452-4D66402C8385}"/>
              </a:ext>
            </a:extLst>
          </p:cNvPr>
          <p:cNvSpPr txBox="1">
            <a:spLocks/>
          </p:cNvSpPr>
          <p:nvPr/>
        </p:nvSpPr>
        <p:spPr>
          <a:xfrm>
            <a:off x="6941742" y="2285743"/>
            <a:ext cx="3947287" cy="307408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rgbClr val="000000"/>
                </a:solidFill>
                <a:latin typeface="Times New Roman" panose="02020603050405020304" pitchFamily="18" charset="0"/>
                <a:ea typeface="+mn-lt"/>
                <a:cs typeface="Times New Roman" panose="02020603050405020304" pitchFamily="18" charset="0"/>
              </a:rPr>
              <a:t>GROUP-2</a:t>
            </a:r>
            <a:endParaRPr lang="en-US" sz="1800" b="1" dirty="0">
              <a:latin typeface="Times New Roman" panose="02020603050405020304" pitchFamily="18" charset="0"/>
              <a:cs typeface="Times New Roman" panose="02020603050405020304" pitchFamily="18" charset="0"/>
            </a:endParaRPr>
          </a:p>
          <a:p>
            <a:pPr marL="0" indent="0" algn="ctr">
              <a:buNone/>
            </a:pPr>
            <a:r>
              <a:rPr lang="en-US" sz="1400" b="1" dirty="0">
                <a:solidFill>
                  <a:srgbClr val="000000"/>
                </a:solidFill>
                <a:latin typeface="Times New Roman" panose="02020603050405020304" pitchFamily="18" charset="0"/>
                <a:ea typeface="+mn-lt"/>
                <a:cs typeface="Times New Roman" panose="02020603050405020304" pitchFamily="18" charset="0"/>
              </a:rPr>
              <a:t>MEMBER - 1</a:t>
            </a:r>
            <a:endParaRPr lang="en-US" sz="1400" b="1"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NAMAN JADIYA</a:t>
            </a:r>
            <a:endParaRPr lang="en-US" sz="1200"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AI &amp; ML (H) B3</a:t>
            </a:r>
            <a:endParaRPr lang="en-US" sz="1200"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500110793</a:t>
            </a:r>
            <a:endParaRPr lang="en-US" sz="1200" dirty="0">
              <a:latin typeface="Times New Roman" panose="02020603050405020304" pitchFamily="18" charset="0"/>
              <a:cs typeface="Times New Roman" panose="02020603050405020304" pitchFamily="18" charset="0"/>
            </a:endParaRPr>
          </a:p>
          <a:p>
            <a:pPr algn="ctr"/>
            <a:endParaRPr lang="en-US" sz="1000" dirty="0">
              <a:solidFill>
                <a:srgbClr val="000000"/>
              </a:solidFill>
              <a:latin typeface="Times New Roman" panose="02020603050405020304" pitchFamily="18" charset="0"/>
              <a:ea typeface="+mn-lt"/>
              <a:cs typeface="Times New Roman" panose="02020603050405020304" pitchFamily="18" charset="0"/>
            </a:endParaRPr>
          </a:p>
          <a:p>
            <a:pPr marL="0" indent="0" algn="ctr">
              <a:buNone/>
            </a:pPr>
            <a:r>
              <a:rPr lang="en-US" sz="1400" b="1" dirty="0">
                <a:solidFill>
                  <a:srgbClr val="000000"/>
                </a:solidFill>
                <a:latin typeface="Times New Roman" panose="02020603050405020304" pitchFamily="18" charset="0"/>
                <a:ea typeface="+mn-lt"/>
                <a:cs typeface="Times New Roman" panose="02020603050405020304" pitchFamily="18" charset="0"/>
              </a:rPr>
              <a:t>MEMBER - 2</a:t>
            </a:r>
            <a:endParaRPr lang="en-US" sz="1400" b="1"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SHASHANK JAISWAL</a:t>
            </a:r>
            <a:endParaRPr lang="en-US" sz="1200"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AI &amp; ML (H) B3</a:t>
            </a:r>
            <a:endParaRPr lang="en-US" sz="1200" dirty="0">
              <a:latin typeface="Times New Roman" panose="02020603050405020304" pitchFamily="18" charset="0"/>
              <a:cs typeface="Times New Roman" panose="02020603050405020304" pitchFamily="18" charset="0"/>
            </a:endParaRPr>
          </a:p>
          <a:p>
            <a:pPr marL="0" indent="0" algn="ctr">
              <a:buNone/>
            </a:pPr>
            <a:r>
              <a:rPr lang="en-US" sz="1200" dirty="0">
                <a:solidFill>
                  <a:srgbClr val="000000"/>
                </a:solidFill>
                <a:latin typeface="Times New Roman" panose="02020603050405020304" pitchFamily="18" charset="0"/>
                <a:ea typeface="+mn-lt"/>
                <a:cs typeface="Times New Roman" panose="02020603050405020304" pitchFamily="18" charset="0"/>
              </a:rPr>
              <a:t>500109929</a:t>
            </a:r>
            <a:endParaRPr lang="en-US" sz="1200" dirty="0">
              <a:latin typeface="Times New Roman" panose="02020603050405020304" pitchFamily="18" charset="0"/>
              <a:cs typeface="Times New Roman" panose="02020603050405020304" pitchFamily="18" charset="0"/>
            </a:endParaRPr>
          </a:p>
          <a:p>
            <a:endParaRPr lang="en-US" sz="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58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4EF76614-E5B3-C736-D7E8-8B8B8790A333}"/>
              </a:ext>
            </a:extLst>
          </p:cNvPr>
          <p:cNvPicPr>
            <a:picLocks noChangeAspect="1"/>
          </p:cNvPicPr>
          <p:nvPr/>
        </p:nvPicPr>
        <p:blipFill rotWithShape="1">
          <a:blip r:embed="rId2"/>
          <a:srcRect l="30735" r="16683" b="-4"/>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23507-6A39-4D00-21EE-63782BFCA2D5}"/>
              </a:ext>
            </a:extLst>
          </p:cNvPr>
          <p:cNvSpPr>
            <a:spLocks noGrp="1"/>
          </p:cNvSpPr>
          <p:nvPr>
            <p:ph type="title"/>
          </p:nvPr>
        </p:nvSpPr>
        <p:spPr>
          <a:xfrm>
            <a:off x="6115317" y="405685"/>
            <a:ext cx="5464968" cy="1559301"/>
          </a:xfrm>
        </p:spPr>
        <p:txBody>
          <a:bodyPr>
            <a:normAutofit/>
          </a:bodyPr>
          <a:lstStyle/>
          <a:p>
            <a:r>
              <a:rPr lang="en-US" sz="4000" b="1">
                <a:latin typeface="Arial"/>
                <a:cs typeface="Arial"/>
              </a:rPr>
              <a:t>Case Study:</a:t>
            </a:r>
            <a:endParaRPr lang="en-US" sz="4000"/>
          </a:p>
        </p:txBody>
      </p:sp>
      <p:sp>
        <p:nvSpPr>
          <p:cNvPr id="3" name="Content Placeholder 2">
            <a:extLst>
              <a:ext uri="{FF2B5EF4-FFF2-40B4-BE49-F238E27FC236}">
                <a16:creationId xmlns:a16="http://schemas.microsoft.com/office/drawing/2014/main" id="{2851FB71-5325-D87F-8828-F43C56F2E5B9}"/>
              </a:ext>
            </a:extLst>
          </p:cNvPr>
          <p:cNvSpPr>
            <a:spLocks noGrp="1"/>
          </p:cNvSpPr>
          <p:nvPr>
            <p:ph idx="1"/>
          </p:nvPr>
        </p:nvSpPr>
        <p:spPr>
          <a:xfrm>
            <a:off x="6095264" y="2492542"/>
            <a:ext cx="5247340" cy="3496878"/>
          </a:xfrm>
        </p:spPr>
        <p:txBody>
          <a:bodyPr vert="horz" lIns="91440" tIns="45720" rIns="91440" bIns="45720" rtlCol="0" anchor="ctr">
            <a:normAutofit fontScale="92500" lnSpcReduction="10000"/>
          </a:bodyPr>
          <a:lstStyle/>
          <a:p>
            <a:pPr>
              <a:lnSpc>
                <a:spcPct val="120000"/>
              </a:lnSpc>
            </a:pPr>
            <a:endParaRPr lang="en-US" sz="1100" b="1">
              <a:latin typeface="Arial"/>
              <a:cs typeface="Arial"/>
            </a:endParaRPr>
          </a:p>
          <a:p>
            <a:pPr>
              <a:lnSpc>
                <a:spcPct val="120000"/>
              </a:lnSpc>
            </a:pPr>
            <a:r>
              <a:rPr lang="en-US" sz="1100">
                <a:latin typeface="Arial"/>
                <a:cs typeface="Arial"/>
              </a:rPr>
              <a:t>A specific case study focusing on forecasting water levels in the Pearl River Estuary in China highlights the application of CNNs in surge prediction. This study utilizes a large dataset derived from numerical simulations to train the CNN model and achieve accurate surge forecasts at multiple stations within the estuary.</a:t>
            </a:r>
            <a:endParaRPr lang="en-US" sz="1100"/>
          </a:p>
          <a:p>
            <a:pPr marL="0" indent="0">
              <a:lnSpc>
                <a:spcPct val="120000"/>
              </a:lnSpc>
              <a:buNone/>
            </a:pPr>
            <a:endParaRPr lang="en-US" sz="1100"/>
          </a:p>
          <a:p>
            <a:pPr>
              <a:lnSpc>
                <a:spcPct val="120000"/>
              </a:lnSpc>
            </a:pPr>
            <a:r>
              <a:rPr lang="en-US" sz="1100">
                <a:latin typeface="Arial"/>
                <a:cs typeface="Arial"/>
              </a:rPr>
              <a:t>The integration of ML techniques, particularly ANN and CNN architectures, has significantly advanced storm surge forecasting. These algorithms offer the potential to overcome traditional model limitations and provide accurate predictions by leveraging large datasets and extracting meaningful features from input variables. Hybrid approaches that combine ML techniques with physics-based models further enhance predictive accuracy, offering a promising solution for reliable storm surge forecasting in coastal regions. However, ongoing research is needed to address challenges and improve the effectiveness of ML methodologies in storm surge prediction.</a:t>
            </a:r>
            <a:endParaRPr lang="en-US" sz="1100"/>
          </a:p>
          <a:p>
            <a:pPr marL="0" indent="0">
              <a:lnSpc>
                <a:spcPct val="120000"/>
              </a:lnSpc>
              <a:buNone/>
            </a:pPr>
            <a:br>
              <a:rPr lang="en-US" sz="1100" dirty="0"/>
            </a:br>
            <a:endParaRPr lang="en-US" sz="1100"/>
          </a:p>
        </p:txBody>
      </p:sp>
    </p:spTree>
    <p:extLst>
      <p:ext uri="{BB962C8B-B14F-4D97-AF65-F5344CB8AC3E}">
        <p14:creationId xmlns:p14="http://schemas.microsoft.com/office/powerpoint/2010/main" val="2861434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C18B5-256A-60B1-2CD9-83B64C345979}"/>
              </a:ext>
            </a:extLst>
          </p:cNvPr>
          <p:cNvSpPr>
            <a:spLocks noGrp="1"/>
          </p:cNvSpPr>
          <p:nvPr>
            <p:ph type="title"/>
          </p:nvPr>
        </p:nvSpPr>
        <p:spPr>
          <a:xfrm>
            <a:off x="686834" y="1153572"/>
            <a:ext cx="3200400" cy="4461163"/>
          </a:xfrm>
        </p:spPr>
        <p:txBody>
          <a:bodyPr>
            <a:normAutofit/>
          </a:bodyPr>
          <a:lstStyle/>
          <a:p>
            <a:pPr marL="285750" indent="-285750">
              <a:spcBef>
                <a:spcPts val="1000"/>
              </a:spcBef>
              <a:buFont typeface="Arial"/>
              <a:buChar char="•"/>
            </a:pPr>
            <a:r>
              <a:rPr lang="en-US" sz="2100" dirty="0">
                <a:solidFill>
                  <a:srgbClr val="FFFFFF"/>
                </a:solidFill>
                <a:ea typeface="+mj-lt"/>
                <a:cs typeface="+mj-lt"/>
              </a:rPr>
              <a:t>Uncertainty Analysis in Storm Surge Estimation</a:t>
            </a:r>
            <a:br>
              <a:rPr lang="en-US" sz="2100" dirty="0">
                <a:ea typeface="+mj-lt"/>
                <a:cs typeface="+mj-lt"/>
              </a:rPr>
            </a:br>
            <a:br>
              <a:rPr lang="en-US" sz="2100" dirty="0">
                <a:ea typeface="+mj-lt"/>
                <a:cs typeface="+mj-lt"/>
              </a:rPr>
            </a:br>
            <a:r>
              <a:rPr lang="en-US" sz="2100" dirty="0">
                <a:solidFill>
                  <a:srgbClr val="FFFFFF"/>
                </a:solidFill>
                <a:latin typeface="Arial"/>
                <a:cs typeface="Arial"/>
              </a:rPr>
              <a:t>Estimating storm surge hazard faces challenges due to limited data availability, leading to the development of sophisticated methods relying on statistical characterization of tropical cyclone (TC) forcing.</a:t>
            </a:r>
          </a:p>
          <a:p>
            <a:endParaRPr lang="en-US" sz="2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FEDBC950-7B54-2FE5-7156-EC083BE03FCE}"/>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sz="1500">
                <a:ea typeface="+mn-lt"/>
                <a:cs typeface="+mn-lt"/>
              </a:rPr>
              <a:t>Classification of Uncertainty:</a:t>
            </a:r>
            <a:endParaRPr lang="en-US" sz="1500"/>
          </a:p>
          <a:p>
            <a:r>
              <a:rPr lang="en-US" sz="1500">
                <a:ea typeface="+mn-lt"/>
                <a:cs typeface="+mn-lt"/>
              </a:rPr>
              <a:t>Aleatory uncertainty: natural randomness of a process.</a:t>
            </a:r>
            <a:endParaRPr lang="en-US" sz="1500"/>
          </a:p>
          <a:p>
            <a:r>
              <a:rPr lang="en-US" sz="1500">
                <a:ea typeface="+mn-lt"/>
                <a:cs typeface="+mn-lt"/>
              </a:rPr>
              <a:t>Epistemic uncertainty: lack of knowledge about model validity.</a:t>
            </a:r>
            <a:endParaRPr lang="en-US" sz="1500"/>
          </a:p>
          <a:p>
            <a:r>
              <a:rPr lang="en-US" sz="1500">
                <a:ea typeface="+mn-lt"/>
                <a:cs typeface="+mn-lt"/>
              </a:rPr>
              <a:t>Addressed through error term inclusion and logic tree approaches.</a:t>
            </a:r>
            <a:endParaRPr lang="en-US" sz="1500"/>
          </a:p>
          <a:p>
            <a:endParaRPr lang="en-US" sz="1500">
              <a:ea typeface="+mn-lt"/>
              <a:cs typeface="+mn-lt"/>
            </a:endParaRPr>
          </a:p>
          <a:p>
            <a:pPr marL="0" indent="0">
              <a:buNone/>
            </a:pPr>
            <a:r>
              <a:rPr lang="en-US" sz="1500">
                <a:ea typeface="+mn-lt"/>
                <a:cs typeface="+mn-lt"/>
              </a:rPr>
              <a:t>Treatment of Uncertainty</a:t>
            </a:r>
            <a:endParaRPr lang="en-US" sz="1500"/>
          </a:p>
          <a:p>
            <a:r>
              <a:rPr lang="en-US" sz="1500">
                <a:ea typeface="+mn-lt"/>
                <a:cs typeface="+mn-lt"/>
              </a:rPr>
              <a:t>Follows probabilistic seismic hazard analysis (PSHA) approach.</a:t>
            </a:r>
            <a:endParaRPr lang="en-US" sz="1500"/>
          </a:p>
          <a:p>
            <a:r>
              <a:rPr lang="en-US" sz="1500">
                <a:ea typeface="+mn-lt"/>
                <a:cs typeface="+mn-lt"/>
              </a:rPr>
              <a:t>Aleatory uncertainty from model differences, epistemic reduced through alternative data and methods.</a:t>
            </a:r>
            <a:endParaRPr lang="en-US" sz="1500"/>
          </a:p>
          <a:p>
            <a:endParaRPr lang="en-US" sz="1500"/>
          </a:p>
          <a:p>
            <a:pPr marL="0" indent="0">
              <a:buNone/>
            </a:pPr>
            <a:r>
              <a:rPr lang="en-US" sz="1500">
                <a:ea typeface="+mn-lt"/>
                <a:cs typeface="+mn-lt"/>
              </a:rPr>
              <a:t>Development of Synthetic Hurricane Tracks:</a:t>
            </a:r>
            <a:endParaRPr lang="en-US" sz="1500"/>
          </a:p>
          <a:p>
            <a:r>
              <a:rPr lang="en-US" sz="1500">
                <a:ea typeface="+mn-lt"/>
                <a:cs typeface="+mn-lt"/>
              </a:rPr>
              <a:t>Numerical models translate stochastically generated hurricane forcing into surge and wave estimates, addressing uncertainties associated with model parameters.</a:t>
            </a:r>
            <a:endParaRPr lang="en-US" sz="1500"/>
          </a:p>
          <a:p>
            <a:endParaRPr lang="en-US" sz="1500"/>
          </a:p>
          <a:p>
            <a:pPr marL="0" indent="0">
              <a:buNone/>
            </a:pPr>
            <a:r>
              <a:rPr lang="en-US" sz="1500">
                <a:ea typeface="+mn-lt"/>
                <a:cs typeface="+mn-lt"/>
              </a:rPr>
              <a:t>Model Parameter Sensitivity Analysis:</a:t>
            </a:r>
            <a:endParaRPr lang="en-US" sz="1500"/>
          </a:p>
          <a:p>
            <a:r>
              <a:rPr lang="en-US" sz="1500">
                <a:ea typeface="+mn-lt"/>
                <a:cs typeface="+mn-lt"/>
              </a:rPr>
              <a:t>Conducted to understand parameter impact on storm surge estimation.</a:t>
            </a:r>
            <a:endParaRPr lang="en-US" sz="1500"/>
          </a:p>
          <a:p>
            <a:r>
              <a:rPr lang="en-US" sz="1500">
                <a:ea typeface="+mn-lt"/>
                <a:cs typeface="+mn-lt"/>
              </a:rPr>
              <a:t>Significant parameters identified to improve model accuracy.</a:t>
            </a:r>
            <a:endParaRPr lang="en-US" sz="1500"/>
          </a:p>
          <a:p>
            <a:endParaRPr lang="en-US" sz="1500"/>
          </a:p>
        </p:txBody>
      </p:sp>
    </p:spTree>
    <p:extLst>
      <p:ext uri="{BB962C8B-B14F-4D97-AF65-F5344CB8AC3E}">
        <p14:creationId xmlns:p14="http://schemas.microsoft.com/office/powerpoint/2010/main" val="475486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C34FB-3B2E-B0FC-57B8-875C9FC42E88}"/>
              </a:ext>
            </a:extLst>
          </p:cNvPr>
          <p:cNvSpPr>
            <a:spLocks noGrp="1"/>
          </p:cNvSpPr>
          <p:nvPr>
            <p:ph type="title"/>
          </p:nvPr>
        </p:nvSpPr>
        <p:spPr>
          <a:xfrm>
            <a:off x="686834" y="1153572"/>
            <a:ext cx="3200400" cy="4461163"/>
          </a:xfrm>
        </p:spPr>
        <p:txBody>
          <a:bodyPr>
            <a:normAutofit/>
          </a:bodyPr>
          <a:lstStyle/>
          <a:p>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4B763E-D3AF-0AE2-3215-535517C30777}"/>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sz="1300">
                <a:latin typeface="02"/>
                <a:cs typeface="Arial"/>
              </a:rPr>
              <a:t>Climate Change Impact on Uncertainty:</a:t>
            </a:r>
          </a:p>
          <a:p>
            <a:r>
              <a:rPr lang="en-US" sz="1300">
                <a:latin typeface="02"/>
                <a:cs typeface="Arial"/>
              </a:rPr>
              <a:t>Introduces additional uncertainties due to changes in atmospheric variables and TC characteristics.</a:t>
            </a:r>
          </a:p>
          <a:p>
            <a:r>
              <a:rPr lang="en-US" sz="1300">
                <a:latin typeface="02"/>
                <a:cs typeface="Arial"/>
              </a:rPr>
              <a:t>Highlighting the need for improved modeling techniques and uncertainty analysis.</a:t>
            </a:r>
          </a:p>
          <a:p>
            <a:endParaRPr lang="en-US" sz="1300">
              <a:latin typeface="02"/>
              <a:cs typeface="Arial"/>
            </a:endParaRPr>
          </a:p>
          <a:p>
            <a:pPr marL="0" indent="0">
              <a:buNone/>
            </a:pPr>
            <a:r>
              <a:rPr lang="en-US" sz="1300">
                <a:latin typeface="02"/>
                <a:cs typeface="Arial"/>
              </a:rPr>
              <a:t>Factors Affecting Surge and Wave Height:</a:t>
            </a:r>
            <a:endParaRPr lang="en-US" sz="1300">
              <a:latin typeface="02"/>
            </a:endParaRPr>
          </a:p>
          <a:p>
            <a:r>
              <a:rPr lang="en-US" sz="1300">
                <a:latin typeface="02"/>
                <a:cs typeface="Arial"/>
              </a:rPr>
              <a:t>TC characteristics, coastline shape, ocean bathymetry, and local features influence surge and wave height.</a:t>
            </a:r>
          </a:p>
          <a:p>
            <a:r>
              <a:rPr lang="en-US" sz="1300">
                <a:latin typeface="02"/>
                <a:cs typeface="Arial"/>
              </a:rPr>
              <a:t>Limited research in certain regions underscores the importance of addressing uncertainties in forecasting.</a:t>
            </a:r>
          </a:p>
          <a:p>
            <a:endParaRPr lang="en-US" sz="1300">
              <a:latin typeface="02"/>
              <a:cs typeface="Arial"/>
            </a:endParaRPr>
          </a:p>
          <a:p>
            <a:pPr marL="0" indent="0">
              <a:buNone/>
            </a:pPr>
            <a:r>
              <a:rPr lang="en-US" sz="1300">
                <a:latin typeface="02"/>
                <a:cs typeface="Arial"/>
              </a:rPr>
              <a:t>Recommendations and Conclusion:</a:t>
            </a:r>
          </a:p>
          <a:p>
            <a:r>
              <a:rPr lang="en-US" sz="1300">
                <a:latin typeface="02"/>
                <a:cs typeface="Arial"/>
              </a:rPr>
              <a:t>Utilize ensemble methods and statistical approaches to improve storm surge estimation.</a:t>
            </a:r>
          </a:p>
          <a:p>
            <a:r>
              <a:rPr lang="en-US" sz="1300">
                <a:latin typeface="02"/>
                <a:cs typeface="Arial"/>
              </a:rPr>
              <a:t>Finer model resolution and large ensemble sets suggested for accurate future projections.</a:t>
            </a:r>
          </a:p>
          <a:p>
            <a:endParaRPr lang="en-US" sz="1300">
              <a:latin typeface="02"/>
              <a:cs typeface="Arial"/>
            </a:endParaRPr>
          </a:p>
          <a:p>
            <a:pPr marL="0" indent="0">
              <a:buNone/>
            </a:pPr>
            <a:r>
              <a:rPr lang="en-US" sz="1300">
                <a:latin typeface="02"/>
                <a:cs typeface="Arial"/>
              </a:rPr>
              <a:t>Future Directions:</a:t>
            </a:r>
          </a:p>
          <a:p>
            <a:r>
              <a:rPr lang="en-US" sz="1300">
                <a:latin typeface="02"/>
                <a:cs typeface="Arial"/>
              </a:rPr>
              <a:t>Focus on refining numerical modeling techniques, improving data availability, and enhancing understanding of TC-climate change interactions for more robust storm surge prediction and mitigation.</a:t>
            </a:r>
          </a:p>
          <a:p>
            <a:endParaRPr lang="en-US" sz="1300">
              <a:latin typeface="02"/>
            </a:endParaRPr>
          </a:p>
        </p:txBody>
      </p:sp>
    </p:spTree>
    <p:extLst>
      <p:ext uri="{BB962C8B-B14F-4D97-AF65-F5344CB8AC3E}">
        <p14:creationId xmlns:p14="http://schemas.microsoft.com/office/powerpoint/2010/main" val="323780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3BFF03BF-469E-899D-851F-68DB141C20B9}"/>
              </a:ext>
            </a:extLst>
          </p:cNvPr>
          <p:cNvPicPr>
            <a:picLocks noChangeAspect="1"/>
          </p:cNvPicPr>
          <p:nvPr/>
        </p:nvPicPr>
        <p:blipFill rotWithShape="1">
          <a:blip r:embed="rId2"/>
          <a:srcRect t="17884" r="-2" b="7115"/>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03766D8-386B-DE1B-211E-EE052A776714}"/>
              </a:ext>
            </a:extLst>
          </p:cNvPr>
          <p:cNvSpPr>
            <a:spLocks noGrp="1"/>
          </p:cNvSpPr>
          <p:nvPr>
            <p:ph type="title"/>
          </p:nvPr>
        </p:nvSpPr>
        <p:spPr>
          <a:xfrm>
            <a:off x="1037809" y="1071350"/>
            <a:ext cx="4775162" cy="1339382"/>
          </a:xfrm>
        </p:spPr>
        <p:txBody>
          <a:bodyPr>
            <a:normAutofit/>
          </a:bodyPr>
          <a:lstStyle/>
          <a:p>
            <a:pPr algn="ctr"/>
            <a:r>
              <a:rPr lang="en-US" sz="3600" b="1">
                <a:ea typeface="+mj-lt"/>
                <a:cs typeface="+mj-lt"/>
              </a:rPr>
              <a:t>Model Integration for Storm Surge Estimation</a:t>
            </a:r>
            <a:endParaRPr lang="en-US" sz="3600">
              <a:ea typeface="+mj-lt"/>
              <a:cs typeface="+mj-lt"/>
            </a:endParaRP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439CC3-B956-F3C0-0710-2E3093348959}"/>
              </a:ext>
            </a:extLst>
          </p:cNvPr>
          <p:cNvSpPr>
            <a:spLocks noGrp="1"/>
          </p:cNvSpPr>
          <p:nvPr>
            <p:ph idx="1"/>
          </p:nvPr>
        </p:nvSpPr>
        <p:spPr>
          <a:xfrm>
            <a:off x="1189319" y="2657546"/>
            <a:ext cx="4458446" cy="3109740"/>
          </a:xfrm>
        </p:spPr>
        <p:txBody>
          <a:bodyPr vert="horz" lIns="91440" tIns="45720" rIns="91440" bIns="45720" rtlCol="0" anchor="ctr">
            <a:noAutofit/>
          </a:bodyPr>
          <a:lstStyle/>
          <a:p>
            <a:r>
              <a:rPr lang="en-US" sz="1000" dirty="0">
                <a:ea typeface="+mn-lt"/>
                <a:cs typeface="+mn-lt"/>
              </a:rPr>
              <a:t>Understand Coastal Dynamics: Analyze factors like atmospheric conditions, ocean dynamics, and human interventions influencing storm surge and flooding.</a:t>
            </a:r>
            <a:endParaRPr lang="en-US" sz="1000" dirty="0"/>
          </a:p>
          <a:p>
            <a:r>
              <a:rPr lang="en-US" sz="1000" dirty="0">
                <a:ea typeface="+mn-lt"/>
                <a:cs typeface="+mn-lt"/>
              </a:rPr>
              <a:t>Historical Insights: Study past storm surge events to guide parameter selection and model development, considering intensity, frequency, and spatial distribution.</a:t>
            </a:r>
            <a:endParaRPr lang="en-US" sz="1000" dirty="0"/>
          </a:p>
          <a:p>
            <a:r>
              <a:rPr lang="en-US" sz="1000" dirty="0">
                <a:ea typeface="+mn-lt"/>
                <a:cs typeface="+mn-lt"/>
              </a:rPr>
              <a:t>Current Methods: Examine existing models like SLOSH and NCPM for their principles and limitations, serving as benchmarks for new approaches.</a:t>
            </a:r>
            <a:endParaRPr lang="en-US" sz="1000" dirty="0"/>
          </a:p>
          <a:p>
            <a:r>
              <a:rPr lang="en-US" sz="1000" dirty="0">
                <a:ea typeface="+mn-lt"/>
                <a:cs typeface="+mn-lt"/>
              </a:rPr>
              <a:t>Machine Learning Exploration: Utilize ML techniques such as neural networks to capture complex relationships between input variables and storm surge outcomes.</a:t>
            </a:r>
            <a:endParaRPr lang="en-US" sz="1000" dirty="0"/>
          </a:p>
          <a:p>
            <a:r>
              <a:rPr lang="en-US" sz="1000" dirty="0">
                <a:ea typeface="+mn-lt"/>
                <a:cs typeface="+mn-lt"/>
              </a:rPr>
              <a:t>Uncertainty Analysis: Assess reliability using uncertainty analysis methods like sensitivity analysis and Monte Carlo simulations to identify sources of uncertainty.</a:t>
            </a:r>
            <a:endParaRPr lang="en-US" sz="1000" dirty="0"/>
          </a:p>
          <a:p>
            <a:r>
              <a:rPr lang="en-US" sz="1000" dirty="0">
                <a:ea typeface="+mn-lt"/>
                <a:cs typeface="+mn-lt"/>
              </a:rPr>
              <a:t>Integration Process: Gather and preprocess data, select appropriate models, train and validate them, integrate predictions, evaluate performance, and continually refine the model for accurate storm surge estimation.</a:t>
            </a:r>
            <a:endParaRPr lang="en-US" sz="1000" dirty="0"/>
          </a:p>
          <a:p>
            <a:endParaRPr lang="en-US" sz="1000" dirty="0"/>
          </a:p>
        </p:txBody>
      </p:sp>
    </p:spTree>
    <p:extLst>
      <p:ext uri="{BB962C8B-B14F-4D97-AF65-F5344CB8AC3E}">
        <p14:creationId xmlns:p14="http://schemas.microsoft.com/office/powerpoint/2010/main" val="65762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A3C8D-2EFE-49FE-CFF6-F4DB615723E1}"/>
              </a:ext>
            </a:extLst>
          </p:cNvPr>
          <p:cNvSpPr>
            <a:spLocks noGrp="1"/>
          </p:cNvSpPr>
          <p:nvPr>
            <p:ph type="title"/>
          </p:nvPr>
        </p:nvSpPr>
        <p:spPr>
          <a:xfrm>
            <a:off x="761800" y="163287"/>
            <a:ext cx="5334197" cy="1708242"/>
          </a:xfrm>
        </p:spPr>
        <p:txBody>
          <a:bodyPr anchor="ctr">
            <a:normAutofit/>
          </a:bodyPr>
          <a:lstStyle/>
          <a:p>
            <a:r>
              <a:rPr lang="en-US" sz="4000" b="1">
                <a:ea typeface="+mj-lt"/>
                <a:cs typeface="+mj-lt"/>
              </a:rPr>
              <a:t>Future Directions in Storm Surge Estimation</a:t>
            </a:r>
            <a:endParaRPr lang="en-US" sz="4000"/>
          </a:p>
        </p:txBody>
      </p:sp>
      <p:sp>
        <p:nvSpPr>
          <p:cNvPr id="3" name="Content Placeholder 2">
            <a:extLst>
              <a:ext uri="{FF2B5EF4-FFF2-40B4-BE49-F238E27FC236}">
                <a16:creationId xmlns:a16="http://schemas.microsoft.com/office/drawing/2014/main" id="{B986B65B-B865-2BD7-3D28-CF2B30B1082F}"/>
              </a:ext>
            </a:extLst>
          </p:cNvPr>
          <p:cNvSpPr>
            <a:spLocks noGrp="1"/>
          </p:cNvSpPr>
          <p:nvPr>
            <p:ph idx="1"/>
          </p:nvPr>
        </p:nvSpPr>
        <p:spPr>
          <a:xfrm>
            <a:off x="761800" y="1871530"/>
            <a:ext cx="5334197" cy="3998435"/>
          </a:xfrm>
        </p:spPr>
        <p:txBody>
          <a:bodyPr vert="horz" lIns="91440" tIns="45720" rIns="91440" bIns="45720" rtlCol="0" anchor="ctr">
            <a:noAutofit/>
          </a:bodyPr>
          <a:lstStyle/>
          <a:p>
            <a:pPr marL="0" indent="0">
              <a:lnSpc>
                <a:spcPct val="100000"/>
              </a:lnSpc>
              <a:spcBef>
                <a:spcPts val="100"/>
              </a:spcBef>
              <a:buNone/>
            </a:pPr>
            <a:r>
              <a:rPr lang="en-US" sz="1000" b="1" dirty="0">
                <a:ea typeface="+mn-lt"/>
                <a:cs typeface="+mn-lt"/>
              </a:rPr>
              <a:t>Updating Geographical and Topological Changes:</a:t>
            </a:r>
            <a:endParaRPr lang="en-US" sz="1000" dirty="0"/>
          </a:p>
          <a:p>
            <a:pPr marL="400050" indent="-171450">
              <a:lnSpc>
                <a:spcPct val="100000"/>
              </a:lnSpc>
              <a:spcBef>
                <a:spcPts val="100"/>
              </a:spcBef>
            </a:pPr>
            <a:r>
              <a:rPr lang="en-US" sz="1000" dirty="0">
                <a:ea typeface="+mn-lt"/>
                <a:cs typeface="+mn-lt"/>
              </a:rPr>
              <a:t>Dynamic integration of bathymetric data based on recent surveys and real-time monitoring.</a:t>
            </a:r>
            <a:endParaRPr lang="en-US" sz="1000" dirty="0"/>
          </a:p>
          <a:p>
            <a:pPr marL="400050" indent="-171450">
              <a:lnSpc>
                <a:spcPct val="100000"/>
              </a:lnSpc>
              <a:spcBef>
                <a:spcPts val="100"/>
              </a:spcBef>
            </a:pPr>
            <a:r>
              <a:rPr lang="en-US" sz="1000" dirty="0">
                <a:ea typeface="+mn-lt"/>
                <a:cs typeface="+mn-lt"/>
              </a:rPr>
              <a:t>Adaptive mesh refinement techniques to adjust grid resolution in response to coastal changes.</a:t>
            </a:r>
            <a:endParaRPr lang="en-US" sz="1000" dirty="0"/>
          </a:p>
          <a:p>
            <a:pPr marL="400050" indent="-171450">
              <a:lnSpc>
                <a:spcPct val="100000"/>
              </a:lnSpc>
              <a:spcBef>
                <a:spcPts val="100"/>
              </a:spcBef>
              <a:buFont typeface="Arial"/>
            </a:pPr>
            <a:r>
              <a:rPr lang="en-US" sz="1000" dirty="0">
                <a:ea typeface="+mn-lt"/>
                <a:cs typeface="+mn-lt"/>
              </a:rPr>
              <a:t>Incorporation of updated coastal infrastructure datasets to reflect recent modifications.</a:t>
            </a:r>
            <a:endParaRPr lang="en-US" sz="1000" dirty="0"/>
          </a:p>
          <a:p>
            <a:pPr indent="0">
              <a:lnSpc>
                <a:spcPct val="100000"/>
              </a:lnSpc>
              <a:spcBef>
                <a:spcPts val="100"/>
              </a:spcBef>
            </a:pPr>
            <a:endParaRPr lang="en-US" sz="1000" dirty="0">
              <a:ea typeface="+mn-lt"/>
              <a:cs typeface="+mn-lt"/>
            </a:endParaRPr>
          </a:p>
          <a:p>
            <a:pPr marL="0" indent="0">
              <a:lnSpc>
                <a:spcPct val="100000"/>
              </a:lnSpc>
              <a:spcBef>
                <a:spcPts val="100"/>
              </a:spcBef>
              <a:buNone/>
            </a:pPr>
            <a:r>
              <a:rPr lang="en-US" sz="1000" b="1" dirty="0">
                <a:ea typeface="+mn-lt"/>
                <a:cs typeface="+mn-lt"/>
              </a:rPr>
              <a:t>Integration of Climate Change Scenarios:</a:t>
            </a:r>
            <a:endParaRPr lang="en-US" sz="1000" dirty="0"/>
          </a:p>
          <a:p>
            <a:pPr marL="400050" indent="-171450">
              <a:lnSpc>
                <a:spcPct val="100000"/>
              </a:lnSpc>
              <a:spcBef>
                <a:spcPts val="100"/>
              </a:spcBef>
              <a:buFont typeface="Arial"/>
              <a:buChar char="•"/>
            </a:pPr>
            <a:r>
              <a:rPr lang="en-US" sz="1000" dirty="0">
                <a:ea typeface="+mn-lt"/>
                <a:cs typeface="+mn-lt"/>
              </a:rPr>
              <a:t>Inclusion of future sea level rise projections and erosion rates into surge models.</a:t>
            </a:r>
            <a:endParaRPr lang="en-US" sz="1000" dirty="0"/>
          </a:p>
          <a:p>
            <a:pPr marL="400050" indent="-171450">
              <a:lnSpc>
                <a:spcPct val="100000"/>
              </a:lnSpc>
              <a:spcBef>
                <a:spcPts val="100"/>
              </a:spcBef>
              <a:buFont typeface="Arial"/>
              <a:buChar char="•"/>
            </a:pPr>
            <a:r>
              <a:rPr lang="en-US" sz="1000" dirty="0">
                <a:ea typeface="+mn-lt"/>
                <a:cs typeface="+mn-lt"/>
              </a:rPr>
              <a:t>Development of scenario-based simulations to assess combined impacts of climate change and storm surge.</a:t>
            </a:r>
            <a:endParaRPr lang="en-US" sz="1000" dirty="0"/>
          </a:p>
          <a:p>
            <a:pPr indent="0">
              <a:lnSpc>
                <a:spcPct val="100000"/>
              </a:lnSpc>
              <a:spcBef>
                <a:spcPts val="100"/>
              </a:spcBef>
            </a:pPr>
            <a:endParaRPr lang="en-US" sz="1000" dirty="0">
              <a:ea typeface="+mn-lt"/>
              <a:cs typeface="+mn-lt"/>
            </a:endParaRPr>
          </a:p>
          <a:p>
            <a:pPr marL="0" indent="0">
              <a:lnSpc>
                <a:spcPct val="100000"/>
              </a:lnSpc>
              <a:spcBef>
                <a:spcPts val="100"/>
              </a:spcBef>
              <a:buNone/>
            </a:pPr>
            <a:r>
              <a:rPr lang="en-US" sz="1000" b="1" dirty="0">
                <a:ea typeface="+mn-lt"/>
                <a:cs typeface="+mn-lt"/>
              </a:rPr>
              <a:t> Enhanced Data Assimilation Techniques:</a:t>
            </a:r>
            <a:endParaRPr lang="en-US" sz="1000" dirty="0"/>
          </a:p>
          <a:p>
            <a:pPr marL="400050" indent="-171450">
              <a:lnSpc>
                <a:spcPct val="100000"/>
              </a:lnSpc>
              <a:spcBef>
                <a:spcPts val="100"/>
              </a:spcBef>
              <a:buFont typeface="Arial"/>
              <a:buChar char="•"/>
            </a:pPr>
            <a:r>
              <a:rPr lang="en-US" sz="1000" dirty="0">
                <a:ea typeface="+mn-lt"/>
                <a:cs typeface="+mn-lt"/>
              </a:rPr>
              <a:t>Exploration of advanced methods to assimilate real-time observations and satellite data.</a:t>
            </a:r>
            <a:endParaRPr lang="en-US" sz="1000" dirty="0"/>
          </a:p>
          <a:p>
            <a:pPr marL="400050" indent="-171450">
              <a:lnSpc>
                <a:spcPct val="100000"/>
              </a:lnSpc>
              <a:spcBef>
                <a:spcPts val="100"/>
              </a:spcBef>
              <a:buFont typeface="Arial"/>
              <a:buChar char="•"/>
            </a:pPr>
            <a:r>
              <a:rPr lang="en-US" sz="1000" dirty="0">
                <a:ea typeface="+mn-lt"/>
                <a:cs typeface="+mn-lt"/>
              </a:rPr>
              <a:t>Integration of satellite-derived information on land cover changes and shoreline evolution.</a:t>
            </a:r>
          </a:p>
          <a:p>
            <a:pPr indent="0">
              <a:lnSpc>
                <a:spcPct val="100000"/>
              </a:lnSpc>
              <a:spcBef>
                <a:spcPts val="100"/>
              </a:spcBef>
            </a:pPr>
            <a:endParaRPr lang="en-US" sz="1000" dirty="0"/>
          </a:p>
          <a:p>
            <a:pPr marL="0" indent="0">
              <a:lnSpc>
                <a:spcPct val="100000"/>
              </a:lnSpc>
              <a:spcBef>
                <a:spcPts val="100"/>
              </a:spcBef>
              <a:buNone/>
            </a:pPr>
            <a:r>
              <a:rPr lang="en-US" sz="1000" b="1" dirty="0">
                <a:ea typeface="+mn-lt"/>
                <a:cs typeface="+mn-lt"/>
              </a:rPr>
              <a:t>Continuous Model Evaluation:</a:t>
            </a:r>
            <a:endParaRPr lang="en-US" sz="1000" dirty="0"/>
          </a:p>
          <a:p>
            <a:pPr marL="400050" indent="-171450">
              <a:lnSpc>
                <a:spcPct val="100000"/>
              </a:lnSpc>
              <a:spcBef>
                <a:spcPts val="100"/>
              </a:spcBef>
              <a:buFont typeface="Arial"/>
              <a:buChar char="•"/>
            </a:pPr>
            <a:r>
              <a:rPr lang="en-US" sz="1000" dirty="0">
                <a:ea typeface="+mn-lt"/>
                <a:cs typeface="+mn-lt"/>
              </a:rPr>
              <a:t>Regular validation against observed events and benchmarking exercises.</a:t>
            </a:r>
            <a:endParaRPr lang="en-US" sz="1000" dirty="0"/>
          </a:p>
          <a:p>
            <a:pPr marL="400050" indent="-171450">
              <a:lnSpc>
                <a:spcPct val="100000"/>
              </a:lnSpc>
              <a:spcBef>
                <a:spcPts val="100"/>
              </a:spcBef>
              <a:buFont typeface="Arial"/>
              <a:buChar char="•"/>
            </a:pPr>
            <a:r>
              <a:rPr lang="en-US" sz="1000" dirty="0">
                <a:ea typeface="+mn-lt"/>
                <a:cs typeface="+mn-lt"/>
              </a:rPr>
              <a:t>Collaboration with research institutions and government agencies for comprehensive validation studies.</a:t>
            </a:r>
            <a:endParaRPr lang="en-US" sz="1000" dirty="0"/>
          </a:p>
          <a:p>
            <a:pPr indent="0">
              <a:lnSpc>
                <a:spcPct val="100000"/>
              </a:lnSpc>
              <a:spcBef>
                <a:spcPts val="100"/>
              </a:spcBef>
            </a:pPr>
            <a:endParaRPr lang="en-US" sz="1000" dirty="0"/>
          </a:p>
        </p:txBody>
      </p:sp>
      <p:pic>
        <p:nvPicPr>
          <p:cNvPr id="5" name="Picture 4" descr="Lighthouse in the sea">
            <a:extLst>
              <a:ext uri="{FF2B5EF4-FFF2-40B4-BE49-F238E27FC236}">
                <a16:creationId xmlns:a16="http://schemas.microsoft.com/office/drawing/2014/main" id="{2C4D0D7B-2C53-00BC-E1C0-886567C0763A}"/>
              </a:ext>
            </a:extLst>
          </p:cNvPr>
          <p:cNvPicPr>
            <a:picLocks noChangeAspect="1"/>
          </p:cNvPicPr>
          <p:nvPr/>
        </p:nvPicPr>
        <p:blipFill rotWithShape="1">
          <a:blip r:embed="rId2"/>
          <a:srcRect l="24738" r="23501" b="-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502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3" name="Rectangle 2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4B26E-DE76-3D43-0ED6-3DCFE8A81CE7}"/>
              </a:ext>
            </a:extLst>
          </p:cNvPr>
          <p:cNvSpPr>
            <a:spLocks noGrp="1"/>
          </p:cNvSpPr>
          <p:nvPr>
            <p:ph type="title"/>
          </p:nvPr>
        </p:nvSpPr>
        <p:spPr>
          <a:xfrm>
            <a:off x="761803" y="229880"/>
            <a:ext cx="4646904" cy="1624520"/>
          </a:xfrm>
        </p:spPr>
        <p:txBody>
          <a:bodyPr anchor="ctr">
            <a:normAutofit/>
          </a:bodyPr>
          <a:lstStyle/>
          <a:p>
            <a:r>
              <a:rPr lang="en-US" sz="3400" b="1">
                <a:ea typeface="+mj-lt"/>
                <a:cs typeface="+mj-lt"/>
              </a:rPr>
              <a:t>Technological Advancements in Storm Surge Estimation</a:t>
            </a:r>
            <a:endParaRPr lang="en-US" sz="3400"/>
          </a:p>
        </p:txBody>
      </p:sp>
      <p:sp>
        <p:nvSpPr>
          <p:cNvPr id="3" name="Content Placeholder 2">
            <a:extLst>
              <a:ext uri="{FF2B5EF4-FFF2-40B4-BE49-F238E27FC236}">
                <a16:creationId xmlns:a16="http://schemas.microsoft.com/office/drawing/2014/main" id="{AE1E9A81-6A36-72F5-0D41-5E059CA29D94}"/>
              </a:ext>
            </a:extLst>
          </p:cNvPr>
          <p:cNvSpPr>
            <a:spLocks noGrp="1"/>
          </p:cNvSpPr>
          <p:nvPr>
            <p:ph idx="1"/>
          </p:nvPr>
        </p:nvSpPr>
        <p:spPr>
          <a:xfrm>
            <a:off x="761802" y="1850859"/>
            <a:ext cx="4646905" cy="4505490"/>
          </a:xfrm>
        </p:spPr>
        <p:txBody>
          <a:bodyPr vert="horz" lIns="91440" tIns="45720" rIns="91440" bIns="45720" rtlCol="0" anchor="ctr">
            <a:normAutofit/>
          </a:bodyPr>
          <a:lstStyle/>
          <a:p>
            <a:pPr marL="0" indent="0">
              <a:spcBef>
                <a:spcPts val="100"/>
              </a:spcBef>
              <a:buNone/>
            </a:pPr>
            <a:r>
              <a:rPr lang="en-US" sz="1000" b="1" dirty="0">
                <a:ea typeface="+mn-lt"/>
                <a:cs typeface="+mn-lt"/>
              </a:rPr>
              <a:t> High-Resolution Remote Sensing Data:</a:t>
            </a:r>
            <a:endParaRPr lang="en-US" sz="1000" dirty="0"/>
          </a:p>
          <a:p>
            <a:pPr marL="400050" indent="-171450">
              <a:spcBef>
                <a:spcPts val="100"/>
              </a:spcBef>
              <a:buFont typeface="Arial"/>
              <a:buChar char="•"/>
            </a:pPr>
            <a:r>
              <a:rPr lang="en-US" sz="1000" dirty="0">
                <a:ea typeface="+mn-lt"/>
                <a:cs typeface="+mn-lt"/>
              </a:rPr>
              <a:t>Utilization of satellite imagery and LiDAR for accurate coastal topography.</a:t>
            </a:r>
            <a:endParaRPr lang="en-US" sz="1000" dirty="0"/>
          </a:p>
          <a:p>
            <a:pPr marL="400050" indent="-171450">
              <a:spcBef>
                <a:spcPts val="100"/>
              </a:spcBef>
              <a:buFont typeface="Arial"/>
              <a:buChar char="•"/>
            </a:pPr>
            <a:r>
              <a:rPr lang="en-US" sz="1000" dirty="0">
                <a:ea typeface="+mn-lt"/>
                <a:cs typeface="+mn-lt"/>
              </a:rPr>
              <a:t>Integration of emerging technologies like hyperspectral imaging and UAVs.</a:t>
            </a:r>
            <a:endParaRPr lang="en-US" sz="1000" dirty="0"/>
          </a:p>
          <a:p>
            <a:pPr indent="0">
              <a:spcBef>
                <a:spcPts val="100"/>
              </a:spcBef>
            </a:pPr>
            <a:endParaRPr lang="en-US" sz="1000" dirty="0">
              <a:ea typeface="+mn-lt"/>
              <a:cs typeface="+mn-lt"/>
            </a:endParaRPr>
          </a:p>
          <a:p>
            <a:pPr marL="0" indent="0">
              <a:spcBef>
                <a:spcPts val="100"/>
              </a:spcBef>
              <a:buNone/>
            </a:pPr>
            <a:r>
              <a:rPr lang="en-US" sz="1000" b="1" dirty="0">
                <a:ea typeface="+mn-lt"/>
                <a:cs typeface="+mn-lt"/>
              </a:rPr>
              <a:t>Machine Learning and AI:</a:t>
            </a:r>
            <a:endParaRPr lang="en-US" sz="1000" dirty="0"/>
          </a:p>
          <a:p>
            <a:pPr marL="400050" indent="-171450">
              <a:spcBef>
                <a:spcPts val="100"/>
              </a:spcBef>
            </a:pPr>
            <a:r>
              <a:rPr lang="en-US" sz="1000" dirty="0">
                <a:ea typeface="+mn-lt"/>
                <a:cs typeface="+mn-lt"/>
              </a:rPr>
              <a:t>Optimization of model parameterization and data assimilation processes.</a:t>
            </a:r>
            <a:endParaRPr lang="en-US" sz="1000" dirty="0"/>
          </a:p>
          <a:p>
            <a:pPr marL="400050" indent="-171450">
              <a:spcBef>
                <a:spcPts val="100"/>
              </a:spcBef>
            </a:pPr>
            <a:r>
              <a:rPr lang="en-US" sz="1000" dirty="0">
                <a:ea typeface="+mn-lt"/>
                <a:cs typeface="+mn-lt"/>
              </a:rPr>
              <a:t>Automated feature detection and classification using AI-driven systems.</a:t>
            </a:r>
            <a:endParaRPr lang="en-US" sz="1000" dirty="0"/>
          </a:p>
          <a:p>
            <a:pPr marL="0" indent="0">
              <a:spcBef>
                <a:spcPts val="100"/>
              </a:spcBef>
              <a:buNone/>
            </a:pPr>
            <a:endParaRPr lang="en-US" sz="1000" b="1" dirty="0">
              <a:ea typeface="+mn-lt"/>
              <a:cs typeface="+mn-lt"/>
            </a:endParaRPr>
          </a:p>
          <a:p>
            <a:pPr marL="0" indent="0">
              <a:spcBef>
                <a:spcPts val="100"/>
              </a:spcBef>
              <a:buNone/>
            </a:pPr>
            <a:r>
              <a:rPr lang="en-US" sz="1000" b="1" dirty="0">
                <a:ea typeface="+mn-lt"/>
                <a:cs typeface="+mn-lt"/>
              </a:rPr>
              <a:t>Big Data Analytics and Cloud Computing:</a:t>
            </a:r>
            <a:endParaRPr lang="en-US" sz="1000" dirty="0"/>
          </a:p>
          <a:p>
            <a:pPr marL="400050" indent="-171450">
              <a:spcBef>
                <a:spcPts val="100"/>
              </a:spcBef>
              <a:buFont typeface="Arial"/>
              <a:buChar char="•"/>
            </a:pPr>
            <a:r>
              <a:rPr lang="en-US" sz="1000" dirty="0">
                <a:ea typeface="+mn-lt"/>
                <a:cs typeface="+mn-lt"/>
              </a:rPr>
              <a:t>Utilization of cloud infrastructure for handling large volumes of data.</a:t>
            </a:r>
            <a:endParaRPr lang="en-US" sz="1000" dirty="0"/>
          </a:p>
          <a:p>
            <a:pPr marL="400050" indent="-171450">
              <a:spcBef>
                <a:spcPts val="100"/>
              </a:spcBef>
              <a:buFont typeface="Arial"/>
              <a:buChar char="•"/>
            </a:pPr>
            <a:r>
              <a:rPr lang="en-US" sz="1000" dirty="0">
                <a:ea typeface="+mn-lt"/>
                <a:cs typeface="+mn-lt"/>
              </a:rPr>
              <a:t>Deployment of parallel processing techniques for real-time forecasting.</a:t>
            </a:r>
            <a:endParaRPr lang="en-US" sz="1000" dirty="0"/>
          </a:p>
          <a:p>
            <a:pPr marL="0" indent="0">
              <a:spcBef>
                <a:spcPts val="100"/>
              </a:spcBef>
              <a:buNone/>
            </a:pPr>
            <a:endParaRPr lang="en-US" sz="1000" b="1" dirty="0">
              <a:ea typeface="+mn-lt"/>
              <a:cs typeface="+mn-lt"/>
            </a:endParaRPr>
          </a:p>
          <a:p>
            <a:pPr marL="0" indent="0">
              <a:spcBef>
                <a:spcPts val="100"/>
              </a:spcBef>
              <a:buNone/>
            </a:pPr>
            <a:r>
              <a:rPr lang="en-US" sz="1000" b="1" dirty="0">
                <a:ea typeface="+mn-lt"/>
                <a:cs typeface="+mn-lt"/>
              </a:rPr>
              <a:t>IoT and Sensor Networks:</a:t>
            </a:r>
            <a:endParaRPr lang="en-US" sz="1000" dirty="0"/>
          </a:p>
          <a:p>
            <a:pPr marL="400050" indent="-171450">
              <a:spcBef>
                <a:spcPts val="100"/>
              </a:spcBef>
            </a:pPr>
            <a:r>
              <a:rPr lang="en-US" sz="1000" dirty="0">
                <a:ea typeface="+mn-lt"/>
                <a:cs typeface="+mn-lt"/>
              </a:rPr>
              <a:t>Deployment of coastal monitoring networks for real-time data collection.</a:t>
            </a:r>
            <a:endParaRPr lang="en-US" sz="1000" dirty="0"/>
          </a:p>
          <a:p>
            <a:pPr marL="400050" indent="-171450">
              <a:spcBef>
                <a:spcPts val="100"/>
              </a:spcBef>
            </a:pPr>
            <a:r>
              <a:rPr lang="en-US" sz="1000" dirty="0">
                <a:ea typeface="+mn-lt"/>
                <a:cs typeface="+mn-lt"/>
              </a:rPr>
              <a:t>Integration of sensor data streams for continuous model calibration.</a:t>
            </a:r>
            <a:endParaRPr lang="en-US" sz="1000" dirty="0"/>
          </a:p>
          <a:p>
            <a:pPr marL="0" indent="0">
              <a:spcBef>
                <a:spcPts val="100"/>
              </a:spcBef>
              <a:buNone/>
            </a:pPr>
            <a:endParaRPr lang="en-US" sz="1000" b="1" dirty="0">
              <a:ea typeface="+mn-lt"/>
              <a:cs typeface="+mn-lt"/>
            </a:endParaRPr>
          </a:p>
          <a:p>
            <a:pPr marL="0" indent="0">
              <a:spcBef>
                <a:spcPts val="100"/>
              </a:spcBef>
              <a:buNone/>
            </a:pPr>
            <a:r>
              <a:rPr lang="en-US" sz="1000" b="1" dirty="0">
                <a:ea typeface="+mn-lt"/>
                <a:cs typeface="+mn-lt"/>
              </a:rPr>
              <a:t>GIS and Spatial Analysis:</a:t>
            </a:r>
            <a:endParaRPr lang="en-US" sz="1000" dirty="0"/>
          </a:p>
          <a:p>
            <a:pPr marL="400050" indent="-171450">
              <a:spcBef>
                <a:spcPts val="100"/>
              </a:spcBef>
            </a:pPr>
            <a:r>
              <a:rPr lang="en-US" sz="1000" dirty="0">
                <a:ea typeface="+mn-lt"/>
                <a:cs typeface="+mn-lt"/>
              </a:rPr>
              <a:t>Advancement of GIS technologies for spatial data visualization.</a:t>
            </a:r>
            <a:endParaRPr lang="en-US" sz="1000" dirty="0"/>
          </a:p>
          <a:p>
            <a:pPr marL="400050" indent="-171450">
              <a:spcBef>
                <a:spcPts val="100"/>
              </a:spcBef>
            </a:pPr>
            <a:r>
              <a:rPr lang="en-US" sz="1000" dirty="0">
                <a:ea typeface="+mn-lt"/>
                <a:cs typeface="+mn-lt"/>
              </a:rPr>
              <a:t>Development of interactive platforms for decision support.</a:t>
            </a:r>
            <a:endParaRPr lang="en-US" sz="1000" dirty="0"/>
          </a:p>
          <a:p>
            <a:pPr marL="0" indent="0">
              <a:spcBef>
                <a:spcPts val="100"/>
              </a:spcBef>
              <a:buNone/>
            </a:pPr>
            <a:endParaRPr lang="en-US" sz="1000" b="1" dirty="0">
              <a:ea typeface="+mn-lt"/>
              <a:cs typeface="+mn-lt"/>
            </a:endParaRPr>
          </a:p>
          <a:p>
            <a:pPr marL="0" indent="0">
              <a:spcBef>
                <a:spcPts val="100"/>
              </a:spcBef>
              <a:buNone/>
            </a:pPr>
            <a:r>
              <a:rPr lang="en-US" sz="1000" b="1" dirty="0">
                <a:ea typeface="+mn-lt"/>
                <a:cs typeface="+mn-lt"/>
              </a:rPr>
              <a:t>VR and AR Applications:</a:t>
            </a:r>
            <a:endParaRPr lang="en-US" sz="1000" dirty="0"/>
          </a:p>
          <a:p>
            <a:pPr marL="400050" indent="-171450">
              <a:spcBef>
                <a:spcPts val="100"/>
              </a:spcBef>
            </a:pPr>
            <a:r>
              <a:rPr lang="en-US" sz="1000" dirty="0">
                <a:ea typeface="+mn-lt"/>
                <a:cs typeface="+mn-lt"/>
              </a:rPr>
              <a:t>Immersive visualization of storm surge scenarios for stakeholder engagement.</a:t>
            </a:r>
            <a:endParaRPr lang="en-US" sz="1000" dirty="0"/>
          </a:p>
          <a:p>
            <a:pPr marL="400050" indent="-171450">
              <a:spcBef>
                <a:spcPts val="100"/>
              </a:spcBef>
            </a:pPr>
            <a:r>
              <a:rPr lang="en-US" sz="1000" dirty="0">
                <a:ea typeface="+mn-lt"/>
                <a:cs typeface="+mn-lt"/>
              </a:rPr>
              <a:t>Development of interactive tools for public education and participatory planning.</a:t>
            </a:r>
            <a:endParaRPr lang="en-US" sz="1000" dirty="0"/>
          </a:p>
          <a:p>
            <a:pPr marL="400050" indent="-171450">
              <a:spcBef>
                <a:spcPts val="100"/>
              </a:spcBef>
            </a:pPr>
            <a:r>
              <a:rPr lang="en-US" sz="1000" dirty="0">
                <a:ea typeface="+mn-lt"/>
                <a:cs typeface="+mn-lt"/>
              </a:rPr>
              <a:t>By embracing these advancements, storm surge estimation models can become more accurate, reliable, and user-friendly, contributing to effective disaster preparedness and resilience-building efforts in coastal regions</a:t>
            </a:r>
            <a:endParaRPr lang="en-US" sz="1000" dirty="0"/>
          </a:p>
          <a:p>
            <a:pPr indent="0">
              <a:spcBef>
                <a:spcPts val="100"/>
              </a:spcBef>
            </a:pPr>
            <a:endParaRPr lang="en-US" sz="1000" dirty="0"/>
          </a:p>
        </p:txBody>
      </p:sp>
      <p:pic>
        <p:nvPicPr>
          <p:cNvPr id="15" name="Picture 14">
            <a:extLst>
              <a:ext uri="{FF2B5EF4-FFF2-40B4-BE49-F238E27FC236}">
                <a16:creationId xmlns:a16="http://schemas.microsoft.com/office/drawing/2014/main" id="{0543A3E5-6ED3-AC08-2C93-A31339DB9532}"/>
              </a:ext>
            </a:extLst>
          </p:cNvPr>
          <p:cNvPicPr>
            <a:picLocks noChangeAspect="1"/>
          </p:cNvPicPr>
          <p:nvPr/>
        </p:nvPicPr>
        <p:blipFill rotWithShape="1">
          <a:blip r:embed="rId2"/>
          <a:srcRect r="49944"/>
          <a:stretch/>
        </p:blipFill>
        <p:spPr>
          <a:xfrm>
            <a:off x="6096000" y="1"/>
            <a:ext cx="6102825" cy="6858000"/>
          </a:xfrm>
          <a:prstGeom prst="rect">
            <a:avLst/>
          </a:prstGeom>
        </p:spPr>
      </p:pic>
    </p:spTree>
    <p:extLst>
      <p:ext uri="{BB962C8B-B14F-4D97-AF65-F5344CB8AC3E}">
        <p14:creationId xmlns:p14="http://schemas.microsoft.com/office/powerpoint/2010/main" val="312026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A21AD-D4CA-08E0-07B5-786EA15BD2CE}"/>
              </a:ext>
            </a:extLst>
          </p:cNvPr>
          <p:cNvSpPr>
            <a:spLocks noGrp="1"/>
          </p:cNvSpPr>
          <p:nvPr>
            <p:ph type="title"/>
          </p:nvPr>
        </p:nvSpPr>
        <p:spPr>
          <a:xfrm>
            <a:off x="761800" y="762001"/>
            <a:ext cx="5334197" cy="1708242"/>
          </a:xfrm>
        </p:spPr>
        <p:txBody>
          <a:bodyPr anchor="ctr">
            <a:normAutofit/>
          </a:bodyPr>
          <a:lstStyle/>
          <a:p>
            <a:r>
              <a:rPr lang="en-US" sz="4000" b="1">
                <a:ea typeface="+mj-lt"/>
                <a:cs typeface="+mj-lt"/>
              </a:rPr>
              <a:t>Model Validation and Tools</a:t>
            </a:r>
            <a:endParaRPr lang="en-US" sz="4000"/>
          </a:p>
        </p:txBody>
      </p:sp>
      <p:sp>
        <p:nvSpPr>
          <p:cNvPr id="3" name="Content Placeholder 2">
            <a:extLst>
              <a:ext uri="{FF2B5EF4-FFF2-40B4-BE49-F238E27FC236}">
                <a16:creationId xmlns:a16="http://schemas.microsoft.com/office/drawing/2014/main" id="{B6606C81-07DF-5E2E-1700-4AE6276D5AD1}"/>
              </a:ext>
            </a:extLst>
          </p:cNvPr>
          <p:cNvSpPr>
            <a:spLocks noGrp="1"/>
          </p:cNvSpPr>
          <p:nvPr>
            <p:ph idx="1"/>
          </p:nvPr>
        </p:nvSpPr>
        <p:spPr>
          <a:xfrm>
            <a:off x="761800" y="2470244"/>
            <a:ext cx="5334197" cy="4221019"/>
          </a:xfrm>
        </p:spPr>
        <p:txBody>
          <a:bodyPr vert="horz" lIns="91440" tIns="45720" rIns="91440" bIns="45720" rtlCol="0" anchor="ctr">
            <a:noAutofit/>
          </a:bodyPr>
          <a:lstStyle/>
          <a:p>
            <a:pPr marL="0" indent="0">
              <a:spcBef>
                <a:spcPts val="200"/>
              </a:spcBef>
              <a:buNone/>
            </a:pPr>
            <a:r>
              <a:rPr lang="en-US" sz="1100" b="1" dirty="0">
                <a:ea typeface="+mn-lt"/>
                <a:cs typeface="+mn-lt"/>
              </a:rPr>
              <a:t>Validation Process:</a:t>
            </a:r>
            <a:endParaRPr lang="en-US" sz="1100" dirty="0"/>
          </a:p>
          <a:p>
            <a:pPr marL="400050" indent="-171450">
              <a:spcBef>
                <a:spcPts val="200"/>
              </a:spcBef>
            </a:pPr>
            <a:r>
              <a:rPr lang="en-US" sz="1100">
                <a:ea typeface="+mn-lt"/>
                <a:cs typeface="+mn-lt"/>
              </a:rPr>
              <a:t>Validate models using k-fold cross-validation with k = 10.</a:t>
            </a:r>
            <a:endParaRPr lang="en-US" sz="1100" dirty="0"/>
          </a:p>
          <a:p>
            <a:pPr marL="400050" indent="-171450">
              <a:spcBef>
                <a:spcPts val="200"/>
              </a:spcBef>
            </a:pPr>
            <a:r>
              <a:rPr lang="en-US" sz="1100">
                <a:ea typeface="+mn-lt"/>
                <a:cs typeface="+mn-lt"/>
              </a:rPr>
              <a:t>Assess performance using Pearson’s correlation coefficient, Nash-Sutcliffe efficiency, RMSE, and modified Mielke index.</a:t>
            </a:r>
            <a:endParaRPr lang="en-US" sz="1100" dirty="0"/>
          </a:p>
          <a:p>
            <a:pPr marL="400050" indent="-171450">
              <a:spcBef>
                <a:spcPts val="200"/>
              </a:spcBef>
            </a:pPr>
            <a:r>
              <a:rPr lang="en-US" sz="1100" dirty="0">
                <a:ea typeface="+mn-lt"/>
                <a:cs typeface="+mn-lt"/>
              </a:rPr>
              <a:t>Test sensitivity to tide gauge data availability by shortening records for validation.</a:t>
            </a:r>
            <a:endParaRPr lang="en-US" sz="1100" dirty="0"/>
          </a:p>
          <a:p>
            <a:pPr marL="0" indent="0">
              <a:spcBef>
                <a:spcPts val="200"/>
              </a:spcBef>
              <a:buNone/>
            </a:pPr>
            <a:endParaRPr lang="en-US" sz="1100" b="1" dirty="0">
              <a:ea typeface="+mn-lt"/>
              <a:cs typeface="+mn-lt"/>
            </a:endParaRPr>
          </a:p>
          <a:p>
            <a:pPr marL="0" indent="0">
              <a:spcBef>
                <a:spcPts val="200"/>
              </a:spcBef>
              <a:buNone/>
            </a:pPr>
            <a:r>
              <a:rPr lang="en-US" sz="1100" b="1" dirty="0">
                <a:ea typeface="+mn-lt"/>
                <a:cs typeface="+mn-lt"/>
              </a:rPr>
              <a:t>Tools and Methods Utilized:</a:t>
            </a:r>
            <a:endParaRPr lang="en-US" sz="1100" dirty="0"/>
          </a:p>
          <a:p>
            <a:pPr marL="400050" indent="-171450">
              <a:spcBef>
                <a:spcPts val="200"/>
              </a:spcBef>
            </a:pPr>
            <a:r>
              <a:rPr lang="en-US" sz="1100">
                <a:ea typeface="+mn-lt"/>
                <a:cs typeface="+mn-lt"/>
              </a:rPr>
              <a:t>Random Forest Algorithm: Utilized for ensemble learning and prediction averaging.</a:t>
            </a:r>
            <a:endParaRPr lang="en-US" sz="1100" dirty="0"/>
          </a:p>
          <a:p>
            <a:pPr marL="400050" indent="-171450">
              <a:spcBef>
                <a:spcPts val="200"/>
              </a:spcBef>
            </a:pPr>
            <a:r>
              <a:rPr lang="en-US" sz="1100" dirty="0">
                <a:ea typeface="+mn-lt"/>
                <a:cs typeface="+mn-lt"/>
              </a:rPr>
              <a:t>Bootstrap Aggregating (Bagging): Employed for generating bootstrap samples .</a:t>
            </a:r>
          </a:p>
          <a:p>
            <a:pPr marL="400050" indent="-171450">
              <a:spcBef>
                <a:spcPts val="200"/>
              </a:spcBef>
            </a:pPr>
            <a:r>
              <a:rPr lang="en-US" sz="1100" dirty="0">
                <a:ea typeface="+mn-lt"/>
                <a:cs typeface="+mn-lt"/>
              </a:rPr>
              <a:t>Decision Trees: Used in Random Forest for modeling feature relationships.</a:t>
            </a:r>
            <a:endParaRPr lang="en-US" sz="1100" dirty="0"/>
          </a:p>
          <a:p>
            <a:pPr marL="400050" indent="-171450">
              <a:spcBef>
                <a:spcPts val="200"/>
              </a:spcBef>
            </a:pPr>
            <a:r>
              <a:rPr lang="en-US" sz="1100" dirty="0">
                <a:ea typeface="+mn-lt"/>
                <a:cs typeface="+mn-lt"/>
              </a:rPr>
              <a:t>Ensemble Learning: Aggregated predictions from multiple models for improved performance.</a:t>
            </a:r>
            <a:endParaRPr lang="en-US" sz="1100" dirty="0"/>
          </a:p>
          <a:p>
            <a:pPr marL="400050" indent="-171450">
              <a:spcBef>
                <a:spcPts val="200"/>
              </a:spcBef>
            </a:pPr>
            <a:r>
              <a:rPr lang="en-US" sz="1100" dirty="0">
                <a:ea typeface="+mn-lt"/>
                <a:cs typeface="+mn-lt"/>
              </a:rPr>
              <a:t>Feature Importance Analysis: Determined the significance of input features for surge prediction.</a:t>
            </a:r>
            <a:endParaRPr lang="en-US" sz="1100" dirty="0"/>
          </a:p>
          <a:p>
            <a:pPr marL="400050" indent="-171450">
              <a:spcBef>
                <a:spcPts val="200"/>
              </a:spcBef>
            </a:pPr>
            <a:r>
              <a:rPr lang="en-US" sz="1100" dirty="0">
                <a:ea typeface="+mn-lt"/>
                <a:cs typeface="+mn-lt"/>
              </a:rPr>
              <a:t>Hyperparameter Tuning: Optimized model parameters to enhance performance.</a:t>
            </a:r>
            <a:endParaRPr lang="en-US" sz="1100" dirty="0"/>
          </a:p>
          <a:p>
            <a:pPr marL="400050" indent="-171450">
              <a:spcBef>
                <a:spcPts val="200"/>
              </a:spcBef>
            </a:pPr>
            <a:r>
              <a:rPr lang="en-US" sz="1100" dirty="0">
                <a:ea typeface="+mn-lt"/>
                <a:cs typeface="+mn-lt"/>
              </a:rPr>
              <a:t>Probabilistic Modeling: Utilized Bayesian inference or Monte Carlo simulations for uncertainty analysis.</a:t>
            </a:r>
            <a:endParaRPr lang="en-US" sz="1100" dirty="0"/>
          </a:p>
          <a:p>
            <a:pPr marL="400050" indent="-171450">
              <a:spcBef>
                <a:spcPts val="200"/>
              </a:spcBef>
            </a:pPr>
            <a:r>
              <a:rPr lang="en-US" sz="1100" dirty="0">
                <a:ea typeface="+mn-lt"/>
                <a:cs typeface="+mn-lt"/>
              </a:rPr>
              <a:t>Validation and Calibration: Assessed and adjusted model accuracy and reliability.</a:t>
            </a:r>
            <a:endParaRPr lang="en-US" sz="1100" dirty="0"/>
          </a:p>
          <a:p>
            <a:pPr marL="400050" indent="-171450">
              <a:spcBef>
                <a:spcPts val="200"/>
              </a:spcBef>
            </a:pPr>
            <a:r>
              <a:rPr lang="en-US" sz="1100" dirty="0">
                <a:ea typeface="+mn-lt"/>
                <a:cs typeface="+mn-lt"/>
              </a:rPr>
              <a:t>Forecasting: Predicted future storm surge events based on real-time or forecasted data.</a:t>
            </a:r>
            <a:endParaRPr lang="en-US" sz="1100" dirty="0"/>
          </a:p>
          <a:p>
            <a:pPr indent="0">
              <a:spcBef>
                <a:spcPts val="200"/>
              </a:spcBef>
            </a:pPr>
            <a:endParaRPr lang="en-US" sz="1100" dirty="0"/>
          </a:p>
        </p:txBody>
      </p:sp>
      <p:pic>
        <p:nvPicPr>
          <p:cNvPr id="5" name="Picture 4" descr="Colourful rulers and protractors">
            <a:extLst>
              <a:ext uri="{FF2B5EF4-FFF2-40B4-BE49-F238E27FC236}">
                <a16:creationId xmlns:a16="http://schemas.microsoft.com/office/drawing/2014/main" id="{2E347164-6F7C-AA44-12D1-A7A75062B78D}"/>
              </a:ext>
            </a:extLst>
          </p:cNvPr>
          <p:cNvPicPr>
            <a:picLocks noChangeAspect="1"/>
          </p:cNvPicPr>
          <p:nvPr/>
        </p:nvPicPr>
        <p:blipFill rotWithShape="1">
          <a:blip r:embed="rId2"/>
          <a:srcRect l="30809" r="17543" b="-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6725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08BB-EE12-CEC9-1291-E6384F0FFF87}"/>
              </a:ext>
            </a:extLst>
          </p:cNvPr>
          <p:cNvSpPr>
            <a:spLocks noGrp="1"/>
          </p:cNvSpPr>
          <p:nvPr>
            <p:ph type="title"/>
          </p:nvPr>
        </p:nvSpPr>
        <p:spPr/>
        <p:txBody>
          <a:bodyPr/>
          <a:lstStyle/>
          <a:p>
            <a:r>
              <a:rPr lang="en-US" sz="1200" b="1" dirty="0">
                <a:solidFill>
                  <a:srgbClr val="0D0D0D"/>
                </a:solidFill>
                <a:ea typeface="+mj-lt"/>
                <a:cs typeface="+mj-lt"/>
              </a:rPr>
              <a:t>Algorithm for Probabilistic Storm Surge Prediction</a:t>
            </a:r>
            <a:endParaRPr lang="en-US" dirty="0">
              <a:ea typeface="+mj-lt"/>
              <a:cs typeface="+mj-lt"/>
            </a:endParaRPr>
          </a:p>
        </p:txBody>
      </p:sp>
      <p:sp>
        <p:nvSpPr>
          <p:cNvPr id="3" name="Content Placeholder 2">
            <a:extLst>
              <a:ext uri="{FF2B5EF4-FFF2-40B4-BE49-F238E27FC236}">
                <a16:creationId xmlns:a16="http://schemas.microsoft.com/office/drawing/2014/main" id="{F4115E30-74F3-020F-8225-4A878020BCBF}"/>
              </a:ext>
            </a:extLst>
          </p:cNvPr>
          <p:cNvSpPr>
            <a:spLocks noGrp="1"/>
          </p:cNvSpPr>
          <p:nvPr>
            <p:ph idx="1"/>
          </p:nvPr>
        </p:nvSpPr>
        <p:spPr>
          <a:xfrm>
            <a:off x="838200" y="1334336"/>
            <a:ext cx="10515600" cy="5153442"/>
          </a:xfrm>
        </p:spPr>
        <p:txBody>
          <a:bodyPr vert="horz" lIns="91440" tIns="45720" rIns="91440" bIns="45720" rtlCol="0" anchor="t">
            <a:normAutofit lnSpcReduction="10000"/>
          </a:bodyPr>
          <a:lstStyle/>
          <a:p>
            <a:pPr marL="0" indent="0">
              <a:buNone/>
            </a:pPr>
            <a:r>
              <a:rPr lang="en-US" sz="1200" b="1" dirty="0">
                <a:ea typeface="+mn-lt"/>
                <a:cs typeface="+mn-lt"/>
              </a:rPr>
              <a:t>All possible Input Features:</a:t>
            </a:r>
            <a:endParaRPr lang="en-US" dirty="0"/>
          </a:p>
          <a:p>
            <a:pPr lvl="1"/>
            <a:r>
              <a:rPr lang="en-US" sz="1200" dirty="0">
                <a:solidFill>
                  <a:srgbClr val="0D0D0D"/>
                </a:solidFill>
                <a:ea typeface="+mn-lt"/>
                <a:cs typeface="+mn-lt"/>
              </a:rPr>
              <a:t>Uncertainty</a:t>
            </a:r>
            <a:endParaRPr lang="en-US" dirty="0"/>
          </a:p>
          <a:p>
            <a:pPr lvl="1"/>
            <a:r>
              <a:rPr lang="en-US" sz="1200" dirty="0">
                <a:solidFill>
                  <a:srgbClr val="0D0D0D"/>
                </a:solidFill>
                <a:ea typeface="+mn-lt"/>
                <a:cs typeface="+mn-lt"/>
              </a:rPr>
              <a:t>Temperature Effects</a:t>
            </a:r>
            <a:endParaRPr lang="en-US" dirty="0"/>
          </a:p>
          <a:p>
            <a:pPr lvl="1"/>
            <a:r>
              <a:rPr lang="en-US" sz="1200" dirty="0">
                <a:solidFill>
                  <a:srgbClr val="0D0D0D"/>
                </a:solidFill>
                <a:ea typeface="+mn-lt"/>
                <a:cs typeface="+mn-lt"/>
              </a:rPr>
              <a:t>Wind Setup</a:t>
            </a:r>
            <a:endParaRPr lang="en-US" dirty="0"/>
          </a:p>
          <a:p>
            <a:pPr lvl="1"/>
            <a:r>
              <a:rPr lang="en-US" sz="1200" dirty="0">
                <a:solidFill>
                  <a:srgbClr val="0D0D0D"/>
                </a:solidFill>
                <a:ea typeface="+mn-lt"/>
                <a:cs typeface="+mn-lt"/>
              </a:rPr>
              <a:t>Storm Surge Propagation</a:t>
            </a:r>
            <a:endParaRPr lang="en-US" dirty="0"/>
          </a:p>
          <a:p>
            <a:pPr lvl="1"/>
            <a:r>
              <a:rPr lang="en-US" sz="1200" dirty="0">
                <a:solidFill>
                  <a:srgbClr val="0D0D0D"/>
                </a:solidFill>
                <a:ea typeface="+mn-lt"/>
                <a:cs typeface="+mn-lt"/>
              </a:rPr>
              <a:t>Ocean Circulation</a:t>
            </a:r>
            <a:endParaRPr lang="en-US" dirty="0"/>
          </a:p>
          <a:p>
            <a:pPr lvl="1"/>
            <a:r>
              <a:rPr lang="en-US" sz="1200" dirty="0">
                <a:solidFill>
                  <a:srgbClr val="0D0D0D"/>
                </a:solidFill>
                <a:ea typeface="+mn-lt"/>
                <a:cs typeface="+mn-lt"/>
              </a:rPr>
              <a:t>Tidal Interaction</a:t>
            </a:r>
            <a:endParaRPr lang="en-US" dirty="0"/>
          </a:p>
          <a:p>
            <a:pPr lvl="1"/>
            <a:r>
              <a:rPr lang="en-US" sz="1200" dirty="0">
                <a:solidFill>
                  <a:srgbClr val="0D0D0D"/>
                </a:solidFill>
                <a:ea typeface="+mn-lt"/>
                <a:cs typeface="+mn-lt"/>
              </a:rPr>
              <a:t>Gravitational Effect</a:t>
            </a:r>
            <a:endParaRPr lang="en-US" dirty="0"/>
          </a:p>
          <a:p>
            <a:pPr lvl="1"/>
            <a:r>
              <a:rPr lang="en-US" sz="1200" dirty="0">
                <a:solidFill>
                  <a:srgbClr val="0D0D0D"/>
                </a:solidFill>
                <a:ea typeface="+mn-lt"/>
                <a:cs typeface="+mn-lt"/>
              </a:rPr>
              <a:t>Rotational Effects</a:t>
            </a:r>
            <a:endParaRPr lang="en-US" dirty="0"/>
          </a:p>
          <a:p>
            <a:pPr lvl="1"/>
            <a:r>
              <a:rPr lang="en-US" sz="1200" dirty="0">
                <a:solidFill>
                  <a:srgbClr val="0D0D0D"/>
                </a:solidFill>
                <a:ea typeface="+mn-lt"/>
                <a:cs typeface="+mn-lt"/>
              </a:rPr>
              <a:t>Vertical Wind Shear</a:t>
            </a:r>
            <a:endParaRPr lang="en-US" dirty="0"/>
          </a:p>
          <a:p>
            <a:pPr lvl="1"/>
            <a:r>
              <a:rPr lang="en-US" sz="1200" dirty="0">
                <a:solidFill>
                  <a:srgbClr val="0D0D0D"/>
                </a:solidFill>
                <a:ea typeface="+mn-lt"/>
                <a:cs typeface="+mn-lt"/>
              </a:rPr>
              <a:t>Atmospheric Moisture</a:t>
            </a:r>
            <a:endParaRPr lang="en-US" dirty="0"/>
          </a:p>
          <a:p>
            <a:pPr lvl="1"/>
            <a:r>
              <a:rPr lang="en-US" sz="1200" dirty="0">
                <a:solidFill>
                  <a:srgbClr val="0D0D0D"/>
                </a:solidFill>
                <a:ea typeface="+mn-lt"/>
                <a:cs typeface="+mn-lt"/>
              </a:rPr>
              <a:t>Localized Anomalies of Sea Surface and Upper Ocean Temperatures</a:t>
            </a:r>
            <a:endParaRPr lang="en-US" dirty="0"/>
          </a:p>
          <a:p>
            <a:pPr lvl="1"/>
            <a:r>
              <a:rPr lang="en-US" sz="1200" dirty="0">
                <a:solidFill>
                  <a:srgbClr val="0D0D0D"/>
                </a:solidFill>
                <a:ea typeface="+mn-lt"/>
                <a:cs typeface="+mn-lt"/>
              </a:rPr>
              <a:t>Vertical Atmospheric Temperature Gradients</a:t>
            </a:r>
            <a:endParaRPr lang="en-US" dirty="0"/>
          </a:p>
          <a:p>
            <a:pPr lvl="1"/>
            <a:r>
              <a:rPr lang="en-US" sz="1200" dirty="0">
                <a:solidFill>
                  <a:srgbClr val="0D0D0D"/>
                </a:solidFill>
                <a:ea typeface="+mn-lt"/>
                <a:cs typeface="+mn-lt"/>
              </a:rPr>
              <a:t>Easterly Waves</a:t>
            </a:r>
            <a:endParaRPr lang="en-US" dirty="0"/>
          </a:p>
          <a:p>
            <a:pPr lvl="1"/>
            <a:r>
              <a:rPr lang="en-US" sz="1200" dirty="0">
                <a:solidFill>
                  <a:srgbClr val="0D0D0D"/>
                </a:solidFill>
                <a:ea typeface="+mn-lt"/>
                <a:cs typeface="+mn-lt"/>
              </a:rPr>
              <a:t>Deformational Effects</a:t>
            </a:r>
            <a:endParaRPr lang="en-US" dirty="0"/>
          </a:p>
          <a:p>
            <a:pPr lvl="1"/>
            <a:r>
              <a:rPr lang="en-US" sz="1200" dirty="0">
                <a:solidFill>
                  <a:srgbClr val="0D0D0D"/>
                </a:solidFill>
                <a:ea typeface="+mn-lt"/>
                <a:cs typeface="+mn-lt"/>
              </a:rPr>
              <a:t>Coastal Currents</a:t>
            </a:r>
            <a:endParaRPr lang="en-US" dirty="0"/>
          </a:p>
          <a:p>
            <a:pPr lvl="1"/>
            <a:r>
              <a:rPr lang="en-US" sz="1200" dirty="0">
                <a:solidFill>
                  <a:srgbClr val="0D0D0D"/>
                </a:solidFill>
                <a:ea typeface="+mn-lt"/>
                <a:cs typeface="+mn-lt"/>
              </a:rPr>
              <a:t>Atmospheric Particulates such as Aerosols, Black Carbon, and Dust</a:t>
            </a:r>
            <a:endParaRPr lang="en-US" dirty="0"/>
          </a:p>
          <a:p>
            <a:pPr lvl="1"/>
            <a:r>
              <a:rPr lang="en-US" sz="1200" dirty="0">
                <a:solidFill>
                  <a:srgbClr val="0D0D0D"/>
                </a:solidFill>
                <a:ea typeface="+mn-lt"/>
                <a:cs typeface="+mn-lt"/>
              </a:rPr>
              <a:t>Salinity Effects</a:t>
            </a:r>
            <a:endParaRPr lang="en-US" dirty="0"/>
          </a:p>
          <a:p>
            <a:pPr lvl="1"/>
            <a:r>
              <a:rPr lang="en-US" sz="1200" dirty="0">
                <a:solidFill>
                  <a:srgbClr val="0D0D0D"/>
                </a:solidFill>
                <a:ea typeface="+mn-lt"/>
                <a:cs typeface="+mn-lt"/>
              </a:rPr>
              <a:t>Glacial-Isostatic Adjustment (GIA)</a:t>
            </a:r>
            <a:endParaRPr lang="en-US" dirty="0"/>
          </a:p>
          <a:p>
            <a:pPr lvl="1"/>
            <a:r>
              <a:rPr lang="en-US" sz="1200" dirty="0">
                <a:solidFill>
                  <a:srgbClr val="0D0D0D"/>
                </a:solidFill>
                <a:ea typeface="+mn-lt"/>
                <a:cs typeface="+mn-lt"/>
              </a:rPr>
              <a:t>Tectonics</a:t>
            </a:r>
            <a:endParaRPr lang="en-US" dirty="0"/>
          </a:p>
          <a:p>
            <a:pPr lvl="1"/>
            <a:endParaRPr lang="en-US" sz="1200" dirty="0">
              <a:solidFill>
                <a:srgbClr val="0D0D0D"/>
              </a:solidFill>
              <a:ea typeface="+mn-lt"/>
              <a:cs typeface="+mn-lt"/>
            </a:endParaRPr>
          </a:p>
          <a:p>
            <a:pPr marL="0" indent="0">
              <a:buNone/>
            </a:pPr>
            <a:r>
              <a:rPr lang="en-US" sz="1200" b="1" dirty="0">
                <a:ea typeface="+mn-lt"/>
                <a:cs typeface="+mn-lt"/>
              </a:rPr>
              <a:t>Expected Output:</a:t>
            </a:r>
            <a:endParaRPr lang="en-US" dirty="0"/>
          </a:p>
          <a:p>
            <a:pPr lvl="1"/>
            <a:r>
              <a:rPr lang="en-US" sz="1200" dirty="0">
                <a:solidFill>
                  <a:srgbClr val="0D0D0D"/>
                </a:solidFill>
                <a:ea typeface="+mn-lt"/>
                <a:cs typeface="+mn-lt"/>
              </a:rPr>
              <a:t>A probabilistic predicting model aiming to provide a probability distribution of potential storm surge outcomes.</a:t>
            </a:r>
            <a:endParaRPr lang="en-US" dirty="0"/>
          </a:p>
          <a:p>
            <a:endParaRPr lang="en-US" dirty="0"/>
          </a:p>
        </p:txBody>
      </p:sp>
    </p:spTree>
    <p:extLst>
      <p:ext uri="{BB962C8B-B14F-4D97-AF65-F5344CB8AC3E}">
        <p14:creationId xmlns:p14="http://schemas.microsoft.com/office/powerpoint/2010/main" val="378583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31188-7ECE-7C7E-877F-BEBEFE3C32F5}"/>
              </a:ext>
            </a:extLst>
          </p:cNvPr>
          <p:cNvSpPr>
            <a:spLocks noGrp="1"/>
          </p:cNvSpPr>
          <p:nvPr>
            <p:ph type="title"/>
          </p:nvPr>
        </p:nvSpPr>
        <p:spPr>
          <a:xfrm>
            <a:off x="607595" y="6962441"/>
            <a:ext cx="10515600" cy="1325563"/>
          </a:xfrm>
        </p:spPr>
        <p:txBody>
          <a:bodyPr/>
          <a:lstStyle/>
          <a:p>
            <a:endParaRPr lang="en-US"/>
          </a:p>
        </p:txBody>
      </p:sp>
      <p:graphicFrame>
        <p:nvGraphicFramePr>
          <p:cNvPr id="5" name="Content Placeholder 2">
            <a:extLst>
              <a:ext uri="{FF2B5EF4-FFF2-40B4-BE49-F238E27FC236}">
                <a16:creationId xmlns:a16="http://schemas.microsoft.com/office/drawing/2014/main" id="{3E996625-4D3A-B4A7-CEF7-46C1EC069667}"/>
              </a:ext>
            </a:extLst>
          </p:cNvPr>
          <p:cNvGraphicFramePr>
            <a:graphicFrameLocks noGrp="1"/>
          </p:cNvGraphicFramePr>
          <p:nvPr>
            <p:ph idx="1"/>
            <p:extLst>
              <p:ext uri="{D42A27DB-BD31-4B8C-83A1-F6EECF244321}">
                <p14:modId xmlns:p14="http://schemas.microsoft.com/office/powerpoint/2010/main" val="11684612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568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4" name="Group 2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Freeform: Shape 25">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F16D730-CA8F-E481-AA69-09896B45921D}"/>
              </a:ext>
            </a:extLst>
          </p:cNvPr>
          <p:cNvSpPr>
            <a:spLocks noGrp="1"/>
          </p:cNvSpPr>
          <p:nvPr>
            <p:ph type="title"/>
          </p:nvPr>
        </p:nvSpPr>
        <p:spPr>
          <a:xfrm>
            <a:off x="1143000" y="1676400"/>
            <a:ext cx="3810000" cy="3505200"/>
          </a:xfrm>
        </p:spPr>
        <p:txBody>
          <a:bodyPr anchor="t">
            <a:normAutofit/>
          </a:bodyPr>
          <a:lstStyle/>
          <a:p>
            <a:r>
              <a:rPr lang="en-US" sz="4000" b="1">
                <a:ea typeface="+mj-lt"/>
                <a:cs typeface="+mj-lt"/>
              </a:rPr>
              <a:t>Procedure</a:t>
            </a:r>
            <a:endParaRPr lang="en-US" sz="4000">
              <a:ea typeface="+mj-lt"/>
              <a:cs typeface="+mj-lt"/>
            </a:endParaRPr>
          </a:p>
        </p:txBody>
      </p:sp>
      <p:sp>
        <p:nvSpPr>
          <p:cNvPr id="3" name="Content Placeholder 2">
            <a:extLst>
              <a:ext uri="{FF2B5EF4-FFF2-40B4-BE49-F238E27FC236}">
                <a16:creationId xmlns:a16="http://schemas.microsoft.com/office/drawing/2014/main" id="{6B2F2911-1EC9-4622-62FF-4C9B5F51B957}"/>
              </a:ext>
            </a:extLst>
          </p:cNvPr>
          <p:cNvSpPr>
            <a:spLocks noGrp="1"/>
          </p:cNvSpPr>
          <p:nvPr>
            <p:ph idx="1"/>
          </p:nvPr>
        </p:nvSpPr>
        <p:spPr>
          <a:xfrm>
            <a:off x="5505999" y="1079863"/>
            <a:ext cx="5638796" cy="4778542"/>
          </a:xfrm>
        </p:spPr>
        <p:txBody>
          <a:bodyPr vert="horz" lIns="91440" tIns="45720" rIns="91440" bIns="45720" rtlCol="0" anchor="t">
            <a:noAutofit/>
          </a:bodyPr>
          <a:lstStyle/>
          <a:p>
            <a:pPr marL="0" indent="0">
              <a:spcBef>
                <a:spcPts val="200"/>
              </a:spcBef>
              <a:buNone/>
            </a:pPr>
            <a:r>
              <a:rPr lang="en-US" sz="1000" b="1" dirty="0">
                <a:solidFill>
                  <a:schemeClr val="tx1">
                    <a:alpha val="55000"/>
                  </a:schemeClr>
                </a:solidFill>
                <a:latin typeface="Arial"/>
                <a:ea typeface="+mn-lt"/>
                <a:cs typeface="+mn-lt"/>
              </a:rPr>
              <a:t>Data Sampling (Bootstrap Aggregating or Bagging):</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Start with a training dataset containing n samples and m features.</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Create bootstrap samples (random samples with replacement) of the training data for each tree, typically two-thirds of the original data.</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Leave out one-third of the data (out-of-bag samples) for testing model performance.</a:t>
            </a:r>
            <a:endParaRPr lang="en-US" sz="1000">
              <a:solidFill>
                <a:srgbClr val="000000">
                  <a:alpha val="55000"/>
                </a:srgbClr>
              </a:solidFill>
              <a:latin typeface="Arial"/>
              <a:cs typeface="Arial"/>
            </a:endParaRPr>
          </a:p>
          <a:p>
            <a:pPr lvl="1" indent="0">
              <a:spcBef>
                <a:spcPts val="200"/>
              </a:spcBef>
            </a:pPr>
            <a:endParaRPr lang="en-US" sz="1000" dirty="0">
              <a:solidFill>
                <a:schemeClr val="tx1">
                  <a:alpha val="55000"/>
                </a:schemeClr>
              </a:solidFill>
              <a:latin typeface="Arial"/>
              <a:ea typeface="+mn-lt"/>
              <a:cs typeface="+mn-lt"/>
            </a:endParaRPr>
          </a:p>
          <a:p>
            <a:pPr marL="0" indent="0">
              <a:spcBef>
                <a:spcPts val="200"/>
              </a:spcBef>
              <a:buNone/>
            </a:pPr>
            <a:r>
              <a:rPr lang="en-US" sz="1000" b="1" dirty="0">
                <a:solidFill>
                  <a:schemeClr val="tx1">
                    <a:alpha val="55000"/>
                  </a:schemeClr>
                </a:solidFill>
                <a:latin typeface="Arial"/>
                <a:ea typeface="+mn-lt"/>
                <a:cs typeface="+mn-lt"/>
              </a:rPr>
              <a:t>Tree Construction:</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Grow decision trees for each bootstrap sample recursively.</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At each node, consider a random subset of k features for splitting, usually the square root of the total number of features.</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Split nodes based on criteria like Gini impurity for classification or mean squared error for regression, until stopping criteria are met.</a:t>
            </a:r>
            <a:endParaRPr lang="en-US" sz="1000">
              <a:solidFill>
                <a:srgbClr val="000000">
                  <a:alpha val="55000"/>
                </a:srgbClr>
              </a:solidFill>
              <a:latin typeface="Arial"/>
              <a:cs typeface="Arial"/>
            </a:endParaRPr>
          </a:p>
          <a:p>
            <a:pPr lvl="1" indent="0">
              <a:spcBef>
                <a:spcPts val="200"/>
              </a:spcBef>
            </a:pPr>
            <a:endParaRPr lang="en-US" sz="1000" dirty="0">
              <a:solidFill>
                <a:schemeClr val="tx1">
                  <a:alpha val="55000"/>
                </a:schemeClr>
              </a:solidFill>
              <a:latin typeface="Arial"/>
              <a:ea typeface="+mn-lt"/>
              <a:cs typeface="+mn-lt"/>
            </a:endParaRPr>
          </a:p>
          <a:p>
            <a:pPr marL="0" indent="0">
              <a:spcBef>
                <a:spcPts val="200"/>
              </a:spcBef>
              <a:buNone/>
            </a:pPr>
            <a:r>
              <a:rPr lang="en-US" sz="1000" b="1" dirty="0">
                <a:solidFill>
                  <a:schemeClr val="tx1">
                    <a:alpha val="55000"/>
                  </a:schemeClr>
                </a:solidFill>
                <a:latin typeface="Arial"/>
                <a:ea typeface="+mn-lt"/>
                <a:cs typeface="+mn-lt"/>
              </a:rPr>
              <a:t>Ensemble Learning:</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Make predictions for each tree using out-of-bag samples or a validation dataset.</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Aggregate predictions across all trees to obtain final ensemble predictions.</a:t>
            </a:r>
            <a:endParaRPr lang="en-US" sz="1000">
              <a:solidFill>
                <a:srgbClr val="000000">
                  <a:alpha val="55000"/>
                </a:srgbClr>
              </a:solidFill>
              <a:latin typeface="Arial"/>
              <a:cs typeface="Arial"/>
            </a:endParaRPr>
          </a:p>
          <a:p>
            <a:pPr lvl="1" indent="0">
              <a:spcBef>
                <a:spcPts val="200"/>
              </a:spcBef>
            </a:pPr>
            <a:endParaRPr lang="en-US" sz="1000" dirty="0">
              <a:solidFill>
                <a:schemeClr val="tx1">
                  <a:alpha val="55000"/>
                </a:schemeClr>
              </a:solidFill>
              <a:latin typeface="Arial"/>
              <a:ea typeface="+mn-lt"/>
              <a:cs typeface="+mn-lt"/>
            </a:endParaRPr>
          </a:p>
          <a:p>
            <a:pPr marL="0" indent="0">
              <a:spcBef>
                <a:spcPts val="200"/>
              </a:spcBef>
              <a:buNone/>
            </a:pPr>
            <a:r>
              <a:rPr lang="en-US" sz="1000" b="1" dirty="0">
                <a:solidFill>
                  <a:schemeClr val="tx1">
                    <a:alpha val="55000"/>
                  </a:schemeClr>
                </a:solidFill>
                <a:latin typeface="Arial"/>
                <a:ea typeface="+mn-lt"/>
                <a:cs typeface="+mn-lt"/>
              </a:rPr>
              <a:t>Feature Importance:</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Measure feature importance based on how much each feature decreases impurity or mean squared error across all trees.</a:t>
            </a:r>
            <a:endParaRPr lang="en-US" sz="1000">
              <a:solidFill>
                <a:srgbClr val="000000">
                  <a:alpha val="55000"/>
                </a:srgbClr>
              </a:solidFill>
              <a:latin typeface="Arial"/>
              <a:cs typeface="Arial"/>
            </a:endParaRPr>
          </a:p>
          <a:p>
            <a:pPr lvl="1" indent="0">
              <a:spcBef>
                <a:spcPts val="200"/>
              </a:spcBef>
            </a:pPr>
            <a:endParaRPr lang="en-US" sz="1000" dirty="0">
              <a:solidFill>
                <a:schemeClr val="tx1">
                  <a:alpha val="55000"/>
                </a:schemeClr>
              </a:solidFill>
              <a:latin typeface="Arial"/>
              <a:ea typeface="+mn-lt"/>
              <a:cs typeface="+mn-lt"/>
            </a:endParaRPr>
          </a:p>
          <a:p>
            <a:pPr marL="0" indent="0">
              <a:spcBef>
                <a:spcPts val="200"/>
              </a:spcBef>
              <a:buNone/>
            </a:pPr>
            <a:r>
              <a:rPr lang="en-US" sz="1000" b="1" dirty="0">
                <a:solidFill>
                  <a:schemeClr val="tx1">
                    <a:alpha val="55000"/>
                  </a:schemeClr>
                </a:solidFill>
                <a:latin typeface="Arial"/>
                <a:ea typeface="+mn-lt"/>
                <a:cs typeface="+mn-lt"/>
              </a:rPr>
              <a:t>Tuning Parameters:</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Tune hyperparameters like the number of trees, maximum tree depth, minimum samples per split, and number of features considered.</a:t>
            </a:r>
            <a:endParaRPr lang="en-US" sz="1000">
              <a:solidFill>
                <a:srgbClr val="000000">
                  <a:alpha val="55000"/>
                </a:srgbClr>
              </a:solidFill>
              <a:latin typeface="Arial"/>
              <a:cs typeface="Arial"/>
            </a:endParaRPr>
          </a:p>
          <a:p>
            <a:pPr lvl="1" indent="0">
              <a:spcBef>
                <a:spcPts val="200"/>
              </a:spcBef>
            </a:pPr>
            <a:endParaRPr lang="en-US" sz="1000" dirty="0">
              <a:solidFill>
                <a:schemeClr val="tx1">
                  <a:alpha val="55000"/>
                </a:schemeClr>
              </a:solidFill>
              <a:latin typeface="Arial"/>
              <a:ea typeface="+mn-lt"/>
              <a:cs typeface="+mn-lt"/>
            </a:endParaRPr>
          </a:p>
          <a:p>
            <a:pPr marL="0" indent="0">
              <a:spcBef>
                <a:spcPts val="200"/>
              </a:spcBef>
              <a:buNone/>
            </a:pPr>
            <a:r>
              <a:rPr lang="en-US" sz="1000" b="1" dirty="0">
                <a:solidFill>
                  <a:schemeClr val="tx1">
                    <a:alpha val="55000"/>
                  </a:schemeClr>
                </a:solidFill>
                <a:latin typeface="Arial"/>
                <a:ea typeface="+mn-lt"/>
                <a:cs typeface="+mn-lt"/>
              </a:rPr>
              <a:t>Prediction:</a:t>
            </a:r>
            <a:endParaRPr lang="en-US" sz="1000">
              <a:solidFill>
                <a:srgbClr val="000000">
                  <a:alpha val="55000"/>
                </a:srgbClr>
              </a:solidFill>
              <a:latin typeface="Arial"/>
              <a:cs typeface="Arial"/>
            </a:endParaRPr>
          </a:p>
          <a:p>
            <a:pPr lvl="1" indent="0">
              <a:spcBef>
                <a:spcPts val="200"/>
              </a:spcBef>
            </a:pPr>
            <a:r>
              <a:rPr lang="en-US" sz="1000" dirty="0">
                <a:solidFill>
                  <a:schemeClr val="tx1">
                    <a:alpha val="55000"/>
                  </a:schemeClr>
                </a:solidFill>
                <a:latin typeface="Arial"/>
                <a:ea typeface="+mn-lt"/>
                <a:cs typeface="+mn-lt"/>
              </a:rPr>
              <a:t>Use the trained and tuned model to make predictions on new data by passing it through each tree and aggregating the results.</a:t>
            </a:r>
            <a:endParaRPr lang="en-US" sz="1000">
              <a:solidFill>
                <a:srgbClr val="000000">
                  <a:alpha val="55000"/>
                </a:srgbClr>
              </a:solidFill>
              <a:latin typeface="Arial"/>
              <a:cs typeface="Arial"/>
            </a:endParaRPr>
          </a:p>
          <a:p>
            <a:pPr marL="0" indent="0">
              <a:spcBef>
                <a:spcPts val="200"/>
              </a:spcBef>
              <a:buNone/>
            </a:pPr>
            <a:endParaRPr lang="en-US" sz="1000" dirty="0">
              <a:solidFill>
                <a:srgbClr val="000000">
                  <a:alpha val="55000"/>
                </a:srgbClr>
              </a:solidFill>
              <a:latin typeface="Arial"/>
              <a:cs typeface="Arial"/>
            </a:endParaRPr>
          </a:p>
        </p:txBody>
      </p:sp>
    </p:spTree>
    <p:extLst>
      <p:ext uri="{BB962C8B-B14F-4D97-AF65-F5344CB8AC3E}">
        <p14:creationId xmlns:p14="http://schemas.microsoft.com/office/powerpoint/2010/main" val="3190055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B688C0-E42E-B76B-0ECC-593BBB8D3CBD}"/>
              </a:ext>
            </a:extLst>
          </p:cNvPr>
          <p:cNvSpPr txBox="1"/>
          <p:nvPr/>
        </p:nvSpPr>
        <p:spPr>
          <a:xfrm>
            <a:off x="6513788" y="365125"/>
            <a:ext cx="4840010" cy="18073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a:latin typeface="+mj-lt"/>
                <a:ea typeface="+mj-ea"/>
                <a:cs typeface="+mj-cs"/>
              </a:rPr>
              <a:t>Coastal Flooding Overview</a:t>
            </a:r>
            <a:endParaRPr lang="en-US" sz="4400">
              <a:latin typeface="+mj-lt"/>
              <a:ea typeface="+mj-ea"/>
              <a:cs typeface="+mj-cs"/>
            </a:endParaRPr>
          </a:p>
        </p:txBody>
      </p:sp>
      <p:pic>
        <p:nvPicPr>
          <p:cNvPr id="7" name="Picture 6" descr="Lighthouse in the sea">
            <a:extLst>
              <a:ext uri="{FF2B5EF4-FFF2-40B4-BE49-F238E27FC236}">
                <a16:creationId xmlns:a16="http://schemas.microsoft.com/office/drawing/2014/main" id="{F598C89D-D1F5-F7B8-8E73-E01A62E72B10}"/>
              </a:ext>
            </a:extLst>
          </p:cNvPr>
          <p:cNvPicPr>
            <a:picLocks noChangeAspect="1"/>
          </p:cNvPicPr>
          <p:nvPr/>
        </p:nvPicPr>
        <p:blipFill rotWithShape="1">
          <a:blip r:embed="rId2"/>
          <a:srcRect l="19911" r="2055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1176B2D9-C943-7BE9-F491-94FF662F86DD}"/>
              </a:ext>
            </a:extLst>
          </p:cNvPr>
          <p:cNvSpPr txBox="1"/>
          <p:nvPr/>
        </p:nvSpPr>
        <p:spPr>
          <a:xfrm>
            <a:off x="6393472" y="1771824"/>
            <a:ext cx="4840010" cy="38436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100" b="1" dirty="0"/>
              <a:t>Scope</a:t>
            </a:r>
            <a:endParaRPr lang="en-US" sz="1100" dirty="0"/>
          </a:p>
          <a:p>
            <a:pPr marL="285750" indent="-228600">
              <a:lnSpc>
                <a:spcPct val="90000"/>
              </a:lnSpc>
              <a:spcAft>
                <a:spcPts val="600"/>
              </a:spcAft>
              <a:buFont typeface="Arial" panose="020B0604020202020204" pitchFamily="34" charset="0"/>
              <a:buChar char="•"/>
            </a:pPr>
            <a:r>
              <a:rPr lang="en-US" sz="1100" dirty="0"/>
              <a:t>Coastal flooding, stemming from storms, poses significant hazards to coastal areas.</a:t>
            </a:r>
          </a:p>
          <a:p>
            <a:pPr marL="285750" indent="-228600">
              <a:lnSpc>
                <a:spcPct val="90000"/>
              </a:lnSpc>
              <a:spcAft>
                <a:spcPts val="600"/>
              </a:spcAft>
              <a:buFont typeface="Arial" panose="020B0604020202020204" pitchFamily="34" charset="0"/>
              <a:buChar char="•"/>
            </a:pPr>
            <a:r>
              <a:rPr lang="en-US" sz="1100" dirty="0"/>
              <a:t>Increasing occupation of coastal regions exacerbates these hazards.</a:t>
            </a:r>
          </a:p>
          <a:p>
            <a:pPr marL="285750" indent="-228600">
              <a:lnSpc>
                <a:spcPct val="90000"/>
              </a:lnSpc>
              <a:spcAft>
                <a:spcPts val="600"/>
              </a:spcAft>
              <a:buFont typeface="Arial" panose="020B0604020202020204" pitchFamily="34" charset="0"/>
              <a:buChar char="•"/>
            </a:pPr>
            <a:r>
              <a:rPr lang="en-US" sz="1100" dirty="0"/>
              <a:t>Coastal flooding results from storms, storm surges, sea level rise due to climate change, or tsunami waves.</a:t>
            </a:r>
          </a:p>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b="1" dirty="0"/>
              <a:t>Tropical Cyclones and Storm Surges</a:t>
            </a:r>
            <a:endParaRPr lang="en-US" sz="1100" dirty="0"/>
          </a:p>
          <a:p>
            <a:pPr marL="285750" indent="-228600">
              <a:lnSpc>
                <a:spcPct val="90000"/>
              </a:lnSpc>
              <a:spcAft>
                <a:spcPts val="600"/>
              </a:spcAft>
              <a:buFont typeface="Arial" panose="020B0604020202020204" pitchFamily="34" charset="0"/>
              <a:buChar char="•"/>
            </a:pPr>
            <a:r>
              <a:rPr lang="en-US" sz="1100" dirty="0"/>
              <a:t>Tropical cyclones are comprised of precipitation and thunderstorms over warm tropical water.</a:t>
            </a:r>
          </a:p>
          <a:p>
            <a:pPr marL="285750" indent="-228600">
              <a:lnSpc>
                <a:spcPct val="90000"/>
              </a:lnSpc>
              <a:spcAft>
                <a:spcPts val="600"/>
              </a:spcAft>
              <a:buFont typeface="Arial" panose="020B0604020202020204" pitchFamily="34" charset="0"/>
              <a:buChar char="•"/>
            </a:pPr>
            <a:r>
              <a:rPr lang="en-US" sz="1100" dirty="0"/>
              <a:t>Categorized based on wind speeds as tropical depressions, storms, or hurricanes.</a:t>
            </a:r>
          </a:p>
          <a:p>
            <a:pPr marL="285750" indent="-228600">
              <a:lnSpc>
                <a:spcPct val="90000"/>
              </a:lnSpc>
              <a:spcAft>
                <a:spcPts val="600"/>
              </a:spcAft>
              <a:buFont typeface="Arial" panose="020B0604020202020204" pitchFamily="34" charset="0"/>
              <a:buChar char="•"/>
            </a:pPr>
            <a:r>
              <a:rPr lang="en-US" sz="1100" dirty="0"/>
              <a:t>Storm surges are irregular rises in sea level caused by cyclone winds, waves, and low atmospheric pressure.</a:t>
            </a:r>
          </a:p>
          <a:p>
            <a:pPr marL="285750" indent="-228600">
              <a:lnSpc>
                <a:spcPct val="90000"/>
              </a:lnSpc>
              <a:spcAft>
                <a:spcPts val="600"/>
              </a:spcAft>
              <a:buFont typeface="Arial" panose="020B0604020202020204" pitchFamily="34" charset="0"/>
              <a:buChar char="•"/>
            </a:pPr>
            <a:r>
              <a:rPr lang="en-US" sz="1100" dirty="0"/>
              <a:t>Storm tide, the height of sea level during a storm surge, can amplify flooding when coinciding with high tide.</a:t>
            </a:r>
          </a:p>
          <a:p>
            <a:pPr marL="285750"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b="1" dirty="0"/>
              <a:t>Impacts and Mitigation</a:t>
            </a:r>
            <a:endParaRPr lang="en-US" sz="1100" dirty="0"/>
          </a:p>
          <a:p>
            <a:pPr marL="285750" indent="-228600">
              <a:lnSpc>
                <a:spcPct val="90000"/>
              </a:lnSpc>
              <a:spcAft>
                <a:spcPts val="600"/>
              </a:spcAft>
              <a:buFont typeface="Arial" panose="020B0604020202020204" pitchFamily="34" charset="0"/>
              <a:buChar char="•"/>
            </a:pPr>
            <a:r>
              <a:rPr lang="en-US" sz="1100" dirty="0"/>
              <a:t>Coastal flooding is predicted to increase, necessitating investment in adaptation measures.</a:t>
            </a:r>
          </a:p>
          <a:p>
            <a:pPr marL="285750" indent="-228600">
              <a:lnSpc>
                <a:spcPct val="90000"/>
              </a:lnSpc>
              <a:spcAft>
                <a:spcPts val="600"/>
              </a:spcAft>
              <a:buFont typeface="Arial" panose="020B0604020202020204" pitchFamily="34" charset="0"/>
              <a:buChar char="•"/>
            </a:pPr>
            <a:r>
              <a:rPr lang="en-US" sz="1100" dirty="0"/>
              <a:t>The Coastal Property Model estimates flood damages, future adaptation costs, and avoided damage costs.</a:t>
            </a:r>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1064380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8A5417-190F-AC66-6C31-3836F7179D4E}"/>
              </a:ext>
            </a:extLst>
          </p:cNvPr>
          <p:cNvPicPr>
            <a:picLocks noChangeAspect="1"/>
          </p:cNvPicPr>
          <p:nvPr/>
        </p:nvPicPr>
        <p:blipFill rotWithShape="1">
          <a:blip r:embed="rId2"/>
          <a:srcRect t="6641" r="-2" b="2933"/>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826A8E-FB0B-4C73-5E33-F7DC65453F2A}"/>
              </a:ext>
            </a:extLst>
          </p:cNvPr>
          <p:cNvSpPr>
            <a:spLocks noGrp="1"/>
          </p:cNvSpPr>
          <p:nvPr>
            <p:ph type="title"/>
          </p:nvPr>
        </p:nvSpPr>
        <p:spPr>
          <a:xfrm>
            <a:off x="1037809" y="1071350"/>
            <a:ext cx="4775162" cy="1339382"/>
          </a:xfrm>
        </p:spPr>
        <p:txBody>
          <a:bodyPr>
            <a:normAutofit/>
          </a:bodyPr>
          <a:lstStyle/>
          <a:p>
            <a:pPr algn="ctr"/>
            <a:r>
              <a:rPr lang="en-US" sz="3600" b="1" u="sng">
                <a:latin typeface="Roboto"/>
                <a:ea typeface="Roboto"/>
                <a:cs typeface="Roboto"/>
              </a:rPr>
              <a:t>RESULT AND CONCLUSION</a:t>
            </a:r>
            <a:endParaRPr lang="en-US" sz="3600"/>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4A0665-91ED-A2CC-6FE9-1C842466E099}"/>
              </a:ext>
            </a:extLst>
          </p:cNvPr>
          <p:cNvSpPr>
            <a:spLocks noGrp="1"/>
          </p:cNvSpPr>
          <p:nvPr>
            <p:ph idx="1"/>
          </p:nvPr>
        </p:nvSpPr>
        <p:spPr>
          <a:xfrm>
            <a:off x="1189319" y="2547257"/>
            <a:ext cx="4458446" cy="3109740"/>
          </a:xfrm>
        </p:spPr>
        <p:txBody>
          <a:bodyPr vert="horz" lIns="91440" tIns="45720" rIns="91440" bIns="45720" rtlCol="0" anchor="ctr">
            <a:normAutofit/>
          </a:bodyPr>
          <a:lstStyle/>
          <a:p>
            <a:pPr marL="0" indent="0">
              <a:buNone/>
            </a:pPr>
            <a:r>
              <a:rPr lang="en-US" sz="1100" b="1">
                <a:ea typeface="+mn-lt"/>
                <a:cs typeface="+mn-lt"/>
              </a:rPr>
              <a:t>Results</a:t>
            </a:r>
            <a:endParaRPr lang="en-US" sz="1100"/>
          </a:p>
          <a:p>
            <a:r>
              <a:rPr lang="en-US" sz="1100">
                <a:ea typeface="+mn-lt"/>
                <a:cs typeface="+mn-lt"/>
              </a:rPr>
              <a:t>The coastal storm surge model, integrating multiple linear regression and Random Forest algorithm, accurately predicted surge magnitudes by considering complex factors like atmospheric conditions and ocean dynamics. Employing remote sensing and atmospheric reanalysis datasets, the model demonstrated robustness across diverse environmental contexts. Uncertainty analysis enhanced reliability, validated through rigorous cross-validation.</a:t>
            </a:r>
            <a:endParaRPr lang="en-US" sz="1100"/>
          </a:p>
          <a:p>
            <a:pPr marL="0" indent="0">
              <a:buNone/>
            </a:pPr>
            <a:r>
              <a:rPr lang="en-US" sz="1100" b="1">
                <a:ea typeface="+mn-lt"/>
                <a:cs typeface="+mn-lt"/>
              </a:rPr>
              <a:t>Conclusion</a:t>
            </a:r>
            <a:endParaRPr lang="en-US" sz="1100"/>
          </a:p>
          <a:p>
            <a:r>
              <a:rPr lang="en-US" sz="1100">
                <a:ea typeface="+mn-lt"/>
                <a:cs typeface="+mn-lt"/>
              </a:rPr>
              <a:t>The model represents a significant advancement in predicting coastal inundation, aiding disaster preparedness and resilience. Future research should refine the model's spatial and temporal resolution, expand data inputs, and leverage emerging technologies for real-time forecasting. Overall, it stands as a crucial tool in mitigating risks posed by extreme weather and climate change.</a:t>
            </a:r>
            <a:endParaRPr lang="en-US" sz="1100"/>
          </a:p>
          <a:p>
            <a:endParaRPr lang="en-US" sz="1100"/>
          </a:p>
        </p:txBody>
      </p:sp>
    </p:spTree>
    <p:extLst>
      <p:ext uri="{BB962C8B-B14F-4D97-AF65-F5344CB8AC3E}">
        <p14:creationId xmlns:p14="http://schemas.microsoft.com/office/powerpoint/2010/main" val="1704663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pening soon typography style vector | Free vector - 517813">
            <a:extLst>
              <a:ext uri="{FF2B5EF4-FFF2-40B4-BE49-F238E27FC236}">
                <a16:creationId xmlns:a16="http://schemas.microsoft.com/office/drawing/2014/main" id="{379BE906-30CF-3C0E-EFA4-0ABADAFE93B9}"/>
              </a:ext>
            </a:extLst>
          </p:cNvPr>
          <p:cNvPicPr>
            <a:picLocks noChangeAspect="1"/>
          </p:cNvPicPr>
          <p:nvPr/>
        </p:nvPicPr>
        <p:blipFill rotWithShape="1">
          <a:blip r:embed="rId2"/>
          <a:srcRect l="7628" r="7628"/>
          <a:stretch/>
        </p:blipFill>
        <p:spPr>
          <a:xfrm>
            <a:off x="20" y="10"/>
            <a:ext cx="58117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A9E9D87-7B86-D190-EFFF-34CE8AAF71D6}"/>
              </a:ext>
            </a:extLst>
          </p:cNvPr>
          <p:cNvSpPr>
            <a:spLocks noGrp="1"/>
          </p:cNvSpPr>
          <p:nvPr>
            <p:ph idx="1"/>
          </p:nvPr>
        </p:nvSpPr>
        <p:spPr>
          <a:xfrm>
            <a:off x="6580355" y="1258030"/>
            <a:ext cx="4840010" cy="3843666"/>
          </a:xfrm>
        </p:spPr>
        <p:txBody>
          <a:bodyPr vert="horz" lIns="91440" tIns="45720" rIns="91440" bIns="45720" rtlCol="0" anchor="t">
            <a:normAutofit/>
          </a:bodyPr>
          <a:lstStyle/>
          <a:p>
            <a:pPr marL="0" indent="0" algn="ctr">
              <a:buNone/>
            </a:pPr>
            <a:endParaRPr lang="en-US" sz="2000" dirty="0"/>
          </a:p>
        </p:txBody>
      </p:sp>
    </p:spTree>
    <p:extLst>
      <p:ext uri="{BB962C8B-B14F-4D97-AF65-F5344CB8AC3E}">
        <p14:creationId xmlns:p14="http://schemas.microsoft.com/office/powerpoint/2010/main" val="379491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AFCF93-6A5D-888D-8B0E-D19C8B4B33DD}"/>
              </a:ext>
            </a:extLst>
          </p:cNvPr>
          <p:cNvPicPr>
            <a:picLocks noChangeAspect="1"/>
          </p:cNvPicPr>
          <p:nvPr/>
        </p:nvPicPr>
        <p:blipFill rotWithShape="1">
          <a:blip r:embed="rId2"/>
          <a:srcRect l="33859" r="11097" b="2"/>
          <a:stretch/>
        </p:blipFill>
        <p:spPr>
          <a:xfrm>
            <a:off x="-9527" y="3725"/>
            <a:ext cx="5846165" cy="6850548"/>
          </a:xfrm>
          <a:prstGeom prst="rect">
            <a:avLst/>
          </a:prstGeom>
        </p:spPr>
      </p:pic>
      <p:grpSp>
        <p:nvGrpSpPr>
          <p:cNvPr id="12" name="Group 11">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3" name="Freeform: Shape 12">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6" name="Freeform: Shape 15">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602B7FED-7620-F3AA-9186-905A2369C900}"/>
              </a:ext>
            </a:extLst>
          </p:cNvPr>
          <p:cNvSpPr>
            <a:spLocks noGrp="1"/>
          </p:cNvSpPr>
          <p:nvPr>
            <p:ph type="title"/>
          </p:nvPr>
        </p:nvSpPr>
        <p:spPr>
          <a:xfrm>
            <a:off x="6094105" y="802955"/>
            <a:ext cx="4977976" cy="1454051"/>
          </a:xfrm>
        </p:spPr>
        <p:txBody>
          <a:bodyPr anchor="b">
            <a:normAutofit/>
          </a:bodyPr>
          <a:lstStyle/>
          <a:p>
            <a:r>
              <a:rPr lang="en-US" sz="3600" b="1">
                <a:solidFill>
                  <a:schemeClr val="tx2"/>
                </a:solidFill>
                <a:ea typeface="+mj-lt"/>
                <a:cs typeface="+mj-lt"/>
              </a:rPr>
              <a:t>Coastal Property Model</a:t>
            </a:r>
            <a:endParaRPr lang="en-US" sz="3600">
              <a:solidFill>
                <a:schemeClr val="tx2"/>
              </a:solidFill>
            </a:endParaRPr>
          </a:p>
        </p:txBody>
      </p:sp>
      <p:graphicFrame>
        <p:nvGraphicFramePr>
          <p:cNvPr id="5" name="Content Placeholder 2">
            <a:extLst>
              <a:ext uri="{FF2B5EF4-FFF2-40B4-BE49-F238E27FC236}">
                <a16:creationId xmlns:a16="http://schemas.microsoft.com/office/drawing/2014/main" id="{891ECB02-9332-7D2E-FD5E-4D25E10F4121}"/>
              </a:ext>
            </a:extLst>
          </p:cNvPr>
          <p:cNvGraphicFramePr>
            <a:graphicFrameLocks noGrp="1"/>
          </p:cNvGraphicFramePr>
          <p:nvPr>
            <p:ph idx="1"/>
            <p:extLst>
              <p:ext uri="{D42A27DB-BD31-4B8C-83A1-F6EECF244321}">
                <p14:modId xmlns:p14="http://schemas.microsoft.com/office/powerpoint/2010/main" val="1012861088"/>
              </p:ext>
            </p:extLst>
          </p:nvPr>
        </p:nvGraphicFramePr>
        <p:xfrm>
          <a:off x="6090574" y="2415756"/>
          <a:ext cx="4977578" cy="3639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416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E9549-2A85-00D9-EB31-05CF934C1E00}"/>
              </a:ext>
            </a:extLst>
          </p:cNvPr>
          <p:cNvSpPr>
            <a:spLocks noGrp="1"/>
          </p:cNvSpPr>
          <p:nvPr>
            <p:ph type="title"/>
          </p:nvPr>
        </p:nvSpPr>
        <p:spPr>
          <a:xfrm>
            <a:off x="956826" y="1112969"/>
            <a:ext cx="3937298" cy="4166010"/>
          </a:xfrm>
        </p:spPr>
        <p:txBody>
          <a:bodyPr>
            <a:normAutofit/>
          </a:bodyPr>
          <a:lstStyle/>
          <a:p>
            <a:pPr marL="285750" indent="-285750">
              <a:buFont typeface="Arial"/>
              <a:buChar char="•"/>
            </a:pPr>
            <a:r>
              <a:rPr lang="en-US" sz="2100">
                <a:solidFill>
                  <a:srgbClr val="FFFFFF"/>
                </a:solidFill>
                <a:ea typeface="+mj-lt"/>
                <a:cs typeface="+mj-lt"/>
              </a:rPr>
              <a:t>BACKGROUND</a:t>
            </a:r>
            <a:br>
              <a:rPr lang="en-US" sz="2100">
                <a:solidFill>
                  <a:srgbClr val="FFFFFF"/>
                </a:solidFill>
                <a:ea typeface="+mj-lt"/>
                <a:cs typeface="+mj-lt"/>
              </a:rPr>
            </a:br>
            <a:br>
              <a:rPr lang="en-US" sz="2100">
                <a:solidFill>
                  <a:srgbClr val="FFFFFF"/>
                </a:solidFill>
                <a:ea typeface="+mj-lt"/>
                <a:cs typeface="+mj-lt"/>
              </a:rPr>
            </a:br>
            <a:r>
              <a:rPr lang="en-US" sz="2100">
                <a:solidFill>
                  <a:srgbClr val="FFFFFF"/>
                </a:solidFill>
                <a:ea typeface="+mj-lt"/>
                <a:cs typeface="+mj-lt"/>
              </a:rPr>
              <a:t>Sea level rise</a:t>
            </a:r>
            <a:br>
              <a:rPr lang="en-US" sz="2100">
                <a:solidFill>
                  <a:srgbClr val="FFFFFF"/>
                </a:solidFill>
                <a:ea typeface="+mj-lt"/>
                <a:cs typeface="+mj-lt"/>
              </a:rPr>
            </a:br>
            <a:br>
              <a:rPr lang="en-US" sz="2100">
                <a:solidFill>
                  <a:srgbClr val="FFFFFF"/>
                </a:solidFill>
                <a:ea typeface="+mj-lt"/>
                <a:cs typeface="+mj-lt"/>
              </a:rPr>
            </a:br>
            <a:r>
              <a:rPr lang="en-US" sz="2100">
                <a:solidFill>
                  <a:srgbClr val="FFFFFF"/>
                </a:solidFill>
                <a:ea typeface="+mj-lt"/>
                <a:cs typeface="+mj-lt"/>
              </a:rPr>
              <a:t>Global mean sea level change primarily driven by land-ice changes and thermal expansion. Local sea level changes influenced by gravitational effects, changes in ocean heat and salinity, dynamic sea levels, and non-climatic processes.</a:t>
            </a:r>
            <a:endParaRPr lang="en-US" sz="2100">
              <a:solidFill>
                <a:srgbClr val="FFFFFF"/>
              </a:solidFill>
            </a:endParaRPr>
          </a:p>
          <a:p>
            <a:endParaRPr lang="en-US" sz="2100">
              <a:solidFill>
                <a:srgbClr val="FFFFFF"/>
              </a:solidFill>
              <a:ea typeface="+mj-lt"/>
              <a:cs typeface="+mj-lt"/>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D57008-FBF2-3CCB-FF23-ECC916673C02}"/>
              </a:ext>
            </a:extLst>
          </p:cNvPr>
          <p:cNvSpPr>
            <a:spLocks noGrp="1"/>
          </p:cNvSpPr>
          <p:nvPr>
            <p:ph idx="1"/>
          </p:nvPr>
        </p:nvSpPr>
        <p:spPr>
          <a:xfrm>
            <a:off x="6096000" y="820880"/>
            <a:ext cx="5257799" cy="4889350"/>
          </a:xfrm>
        </p:spPr>
        <p:txBody>
          <a:bodyPr vert="horz" lIns="91440" tIns="45720" rIns="91440" bIns="45720" rtlCol="0" anchor="t">
            <a:noAutofit/>
          </a:bodyPr>
          <a:lstStyle/>
          <a:p>
            <a:pPr marL="0" indent="0">
              <a:buNone/>
            </a:pPr>
            <a:r>
              <a:rPr lang="en-US" sz="1100" b="1">
                <a:ea typeface="+mn-lt"/>
                <a:cs typeface="+mn-lt"/>
              </a:rPr>
              <a:t>CAUSES</a:t>
            </a:r>
            <a:endParaRPr lang="en-US" sz="1100" b="1" dirty="0">
              <a:ea typeface="+mn-lt"/>
              <a:cs typeface="+mn-lt"/>
            </a:endParaRPr>
          </a:p>
          <a:p>
            <a:r>
              <a:rPr lang="en-US" sz="1100">
                <a:ea typeface="+mn-lt"/>
                <a:cs typeface="+mn-lt"/>
              </a:rPr>
              <a:t>Global</a:t>
            </a:r>
            <a:r>
              <a:rPr lang="en-US" sz="1100" dirty="0">
                <a:ea typeface="+mn-lt"/>
                <a:cs typeface="+mn-lt"/>
              </a:rPr>
              <a:t> mean sea level (GMSL) change is driven primarily by land-ice changes and thermal expansion, with a minor contribution from changes in global land-water storage. Local, relative sea level changes are additionally affected by </a:t>
            </a:r>
            <a:endParaRPr lang="en-US" sz="1100" dirty="0"/>
          </a:p>
          <a:p>
            <a:r>
              <a:rPr lang="en-US" sz="1100" dirty="0">
                <a:ea typeface="+mn-lt"/>
                <a:cs typeface="+mn-lt"/>
              </a:rPr>
              <a:t>gravitational, rotational, and deformational effects of redistribution of mass between land-ice and the ocean, as well as between land water reservoirs and the ocean. </a:t>
            </a:r>
          </a:p>
          <a:p>
            <a:r>
              <a:rPr lang="en-US" sz="1100" dirty="0">
                <a:ea typeface="+mn-lt"/>
                <a:cs typeface="+mn-lt"/>
              </a:rPr>
              <a:t>changes in the distribution of heat and salinity in the ocean (i.e., steric effects). </a:t>
            </a:r>
          </a:p>
          <a:p>
            <a:r>
              <a:rPr lang="en-US" sz="1100" dirty="0">
                <a:ea typeface="+mn-lt"/>
                <a:cs typeface="+mn-lt"/>
              </a:rPr>
              <a:t>Changes in winds and currents (i.e., dynamic sea levels). </a:t>
            </a:r>
          </a:p>
          <a:p>
            <a:r>
              <a:rPr lang="en-US" sz="1100" dirty="0">
                <a:ea typeface="+mn-lt"/>
                <a:cs typeface="+mn-lt"/>
              </a:rPr>
              <a:t>Non-climatic processes such as glacial-isostatic adjustment, tectonics, and sediment compaction </a:t>
            </a:r>
          </a:p>
          <a:p>
            <a:endParaRPr lang="en-US" sz="1100" b="1" dirty="0">
              <a:ea typeface="+mn-lt"/>
              <a:cs typeface="+mn-lt"/>
            </a:endParaRPr>
          </a:p>
          <a:p>
            <a:pPr marL="0" indent="0">
              <a:buNone/>
            </a:pPr>
            <a:r>
              <a:rPr lang="en-US" sz="1100" b="1" dirty="0">
                <a:ea typeface="+mn-lt"/>
                <a:cs typeface="+mn-lt"/>
              </a:rPr>
              <a:t>Extreme High Water Levels</a:t>
            </a:r>
            <a:endParaRPr lang="en-US" sz="1100" dirty="0"/>
          </a:p>
          <a:p>
            <a:pPr marL="0" indent="0">
              <a:buNone/>
            </a:pPr>
            <a:r>
              <a:rPr lang="en-US" sz="1100" dirty="0">
                <a:ea typeface="+mn-lt"/>
                <a:cs typeface="+mn-lt"/>
              </a:rPr>
              <a:t>Coastal flooding driven by stochastic high water events like storm surges, waves, and astronomical high tides. Interaction of long-term sea level rise with shorter-duration events impacts frequency and magnitude of high water levels. Factors influencing tropical cyclone frequency and intensity include easterly waves, wind shear, temperature gradients, moisture, and atmospheric particulates.</a:t>
            </a:r>
            <a:endParaRPr lang="en-US" sz="1100" dirty="0"/>
          </a:p>
          <a:p>
            <a:pPr marL="171450" indent="-171450"/>
            <a:r>
              <a:rPr lang="en-US" sz="1100" dirty="0">
                <a:ea typeface="+mn-lt"/>
                <a:cs typeface="+mn-lt"/>
              </a:rPr>
              <a:t>easterly waves. </a:t>
            </a:r>
          </a:p>
          <a:p>
            <a:pPr marL="171450" indent="-171450"/>
            <a:r>
              <a:rPr lang="en-US" sz="1100" dirty="0">
                <a:ea typeface="+mn-lt"/>
                <a:cs typeface="+mn-lt"/>
              </a:rPr>
              <a:t>vertical wind shear. </a:t>
            </a:r>
          </a:p>
          <a:p>
            <a:pPr marL="171450" indent="-171450"/>
            <a:r>
              <a:rPr lang="en-US" sz="1100" dirty="0">
                <a:ea typeface="+mn-lt"/>
                <a:cs typeface="+mn-lt"/>
              </a:rPr>
              <a:t>vertical atmospheric temperature gradients. </a:t>
            </a:r>
          </a:p>
          <a:p>
            <a:pPr marL="171450" indent="-171450"/>
            <a:r>
              <a:rPr lang="en-US" sz="1100" dirty="0">
                <a:ea typeface="+mn-lt"/>
                <a:cs typeface="+mn-lt"/>
              </a:rPr>
              <a:t>atmospheric moisture. </a:t>
            </a:r>
          </a:p>
          <a:p>
            <a:pPr marL="171450" indent="-171450"/>
            <a:r>
              <a:rPr lang="en-US" sz="1100" dirty="0">
                <a:ea typeface="+mn-lt"/>
                <a:cs typeface="+mn-lt"/>
              </a:rPr>
              <a:t>atmospheric particulates such as aerosols, black carbon, and dust. </a:t>
            </a:r>
          </a:p>
          <a:p>
            <a:pPr marL="171450" indent="-171450"/>
            <a:r>
              <a:rPr lang="en-US" sz="1100" dirty="0">
                <a:ea typeface="+mn-lt"/>
                <a:cs typeface="+mn-lt"/>
              </a:rPr>
              <a:t>localized anomalies of sea surface and upper ocean temperatures</a:t>
            </a:r>
            <a:endParaRPr lang="en-US" sz="1100" dirty="0"/>
          </a:p>
          <a:p>
            <a:endParaRPr lang="en-US" sz="11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3743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2B060-759A-5F70-C42A-89683B3D2AB9}"/>
              </a:ext>
            </a:extLst>
          </p:cNvPr>
          <p:cNvSpPr>
            <a:spLocks noGrp="1"/>
          </p:cNvSpPr>
          <p:nvPr>
            <p:ph type="title"/>
          </p:nvPr>
        </p:nvSpPr>
        <p:spPr>
          <a:xfrm>
            <a:off x="1389278" y="1233241"/>
            <a:ext cx="3240506" cy="4064628"/>
          </a:xfrm>
        </p:spPr>
        <p:txBody>
          <a:bodyPr>
            <a:normAutofit/>
          </a:bodyPr>
          <a:lstStyle/>
          <a:p>
            <a:r>
              <a:rPr lang="en-US" b="1">
                <a:solidFill>
                  <a:srgbClr val="FFFFFF"/>
                </a:solidFill>
                <a:ea typeface="+mj-lt"/>
                <a:cs typeface="+mj-lt"/>
              </a:rPr>
              <a:t>Study Approach and Model Overview</a:t>
            </a:r>
            <a:endParaRPr lang="en-US">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FDB4F6-40C0-157C-B512-83E77D4FE7BE}"/>
              </a:ext>
            </a:extLst>
          </p:cNvPr>
          <p:cNvSpPr>
            <a:spLocks noGrp="1"/>
          </p:cNvSpPr>
          <p:nvPr>
            <p:ph idx="1"/>
          </p:nvPr>
        </p:nvSpPr>
        <p:spPr>
          <a:xfrm>
            <a:off x="6096000" y="820880"/>
            <a:ext cx="5257799" cy="4889350"/>
          </a:xfrm>
        </p:spPr>
        <p:txBody>
          <a:bodyPr vert="horz" lIns="91440" tIns="45720" rIns="91440" bIns="45720" rtlCol="0" anchor="t">
            <a:normAutofit/>
          </a:bodyPr>
          <a:lstStyle/>
          <a:p>
            <a:pPr marL="0" indent="0">
              <a:buNone/>
            </a:pPr>
            <a:r>
              <a:rPr lang="en-US" sz="1500" b="1">
                <a:ea typeface="+mn-lt"/>
                <a:cs typeface="+mn-lt"/>
              </a:rPr>
              <a:t>Study Approach</a:t>
            </a:r>
            <a:endParaRPr lang="en-US" sz="1500"/>
          </a:p>
          <a:p>
            <a:r>
              <a:rPr lang="en-US" sz="1500">
                <a:ea typeface="+mn-lt"/>
                <a:cs typeface="+mn-lt"/>
              </a:rPr>
              <a:t>National-scale analysis performed to reflect traditional risk-based cost-benefit analysis.</a:t>
            </a:r>
            <a:endParaRPr lang="en-US" sz="1500"/>
          </a:p>
          <a:p>
            <a:r>
              <a:rPr lang="en-US" sz="1500">
                <a:ea typeface="+mn-lt"/>
                <a:cs typeface="+mn-lt"/>
              </a:rPr>
              <a:t>Formulated alternative approaches to estimate the impact of decisions beyond maximizing net benefits.</a:t>
            </a:r>
            <a:endParaRPr lang="en-US" sz="1500"/>
          </a:p>
          <a:p>
            <a:r>
              <a:rPr lang="en-US" sz="1500">
                <a:ea typeface="+mn-lt"/>
                <a:cs typeface="+mn-lt"/>
              </a:rPr>
              <a:t>Alternative approaches consider observed underinvestment in flood protection and evaluate sub-optimal decisions' impact on aggregate economic costs.</a:t>
            </a:r>
            <a:endParaRPr lang="en-US" sz="1500"/>
          </a:p>
          <a:p>
            <a:pPr marL="0" indent="0">
              <a:buNone/>
            </a:pPr>
            <a:endParaRPr lang="en-US" sz="1500" b="1">
              <a:ea typeface="+mn-lt"/>
              <a:cs typeface="+mn-lt"/>
            </a:endParaRPr>
          </a:p>
          <a:p>
            <a:pPr marL="0" indent="0">
              <a:buNone/>
            </a:pPr>
            <a:r>
              <a:rPr lang="en-US" sz="1500" b="1">
                <a:ea typeface="+mn-lt"/>
                <a:cs typeface="+mn-lt"/>
              </a:rPr>
              <a:t>Model Overview</a:t>
            </a:r>
            <a:endParaRPr lang="en-US" sz="1500"/>
          </a:p>
          <a:p>
            <a:r>
              <a:rPr lang="en-US" sz="1500">
                <a:ea typeface="+mn-lt"/>
                <a:cs typeface="+mn-lt"/>
              </a:rPr>
              <a:t>The model simulates national-scale flood risk and adaptation decisions.</a:t>
            </a:r>
            <a:endParaRPr lang="en-US" sz="1500"/>
          </a:p>
          <a:p>
            <a:r>
              <a:rPr lang="en-US" sz="1500">
                <a:ea typeface="+mn-lt"/>
                <a:cs typeface="+mn-lt"/>
              </a:rPr>
              <a:t>Accounts for various adaptation strategies such as protective structures, beach nourishment, and property abandonment.</a:t>
            </a:r>
            <a:endParaRPr lang="en-US" sz="1500"/>
          </a:p>
          <a:p>
            <a:r>
              <a:rPr lang="en-US" sz="1500">
                <a:ea typeface="+mn-lt"/>
                <a:cs typeface="+mn-lt"/>
              </a:rPr>
              <a:t>Enables evaluation of how different decision-making approaches impact societal costs from sea level rise and storm surge flooding.</a:t>
            </a:r>
            <a:endParaRPr lang="en-US" sz="1500"/>
          </a:p>
          <a:p>
            <a:endParaRPr lang="en-US" sz="150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0991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ormation of rainfall cloud">
            <a:extLst>
              <a:ext uri="{FF2B5EF4-FFF2-40B4-BE49-F238E27FC236}">
                <a16:creationId xmlns:a16="http://schemas.microsoft.com/office/drawing/2014/main" id="{58EB5D66-4CDB-1E67-1600-D17698D630F7}"/>
              </a:ext>
            </a:extLst>
          </p:cNvPr>
          <p:cNvPicPr>
            <a:picLocks noChangeAspect="1"/>
          </p:cNvPicPr>
          <p:nvPr/>
        </p:nvPicPr>
        <p:blipFill rotWithShape="1">
          <a:blip r:embed="rId2"/>
          <a:srcRect t="8250" r="-2" b="7353"/>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A995946-30CC-0C8D-A5AA-B4F9D66C9EEF}"/>
              </a:ext>
            </a:extLst>
          </p:cNvPr>
          <p:cNvSpPr>
            <a:spLocks noGrp="1"/>
          </p:cNvSpPr>
          <p:nvPr>
            <p:ph type="title"/>
          </p:nvPr>
        </p:nvSpPr>
        <p:spPr>
          <a:xfrm>
            <a:off x="1037809" y="1071350"/>
            <a:ext cx="4775162" cy="1339382"/>
          </a:xfrm>
        </p:spPr>
        <p:txBody>
          <a:bodyPr>
            <a:normAutofit/>
          </a:bodyPr>
          <a:lstStyle/>
          <a:p>
            <a:pPr algn="ctr"/>
            <a:r>
              <a:rPr lang="en-US" sz="3600" b="1">
                <a:ea typeface="+mj-lt"/>
                <a:cs typeface="+mj-lt"/>
              </a:rPr>
              <a:t>Historical Context and Contemporary Trends</a:t>
            </a:r>
            <a:endParaRPr lang="en-US" sz="3600"/>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CF5141-45F6-012C-F776-680793B76BCE}"/>
              </a:ext>
            </a:extLst>
          </p:cNvPr>
          <p:cNvSpPr>
            <a:spLocks noGrp="1"/>
          </p:cNvSpPr>
          <p:nvPr>
            <p:ph idx="1"/>
          </p:nvPr>
        </p:nvSpPr>
        <p:spPr>
          <a:xfrm>
            <a:off x="1189319" y="2547257"/>
            <a:ext cx="4458446" cy="3109740"/>
          </a:xfrm>
        </p:spPr>
        <p:txBody>
          <a:bodyPr vert="horz" lIns="91440" tIns="45720" rIns="91440" bIns="45720" rtlCol="0" anchor="ctr">
            <a:normAutofit/>
          </a:bodyPr>
          <a:lstStyle/>
          <a:p>
            <a:pPr marL="0" indent="0">
              <a:buNone/>
            </a:pPr>
            <a:r>
              <a:rPr lang="en-US" sz="800" b="1" dirty="0">
                <a:ea typeface="+mn-lt"/>
                <a:cs typeface="+mn-lt"/>
              </a:rPr>
              <a:t>Key Points:</a:t>
            </a:r>
            <a:endParaRPr lang="en-US" sz="800" dirty="0"/>
          </a:p>
          <a:p>
            <a:r>
              <a:rPr lang="en-US" sz="800" dirty="0">
                <a:ea typeface="+mn-lt"/>
                <a:cs typeface="+mn-lt"/>
              </a:rPr>
              <a:t>Storm surges, historically devastating, cause widespread destruction and loss of life.</a:t>
            </a:r>
            <a:endParaRPr lang="en-US" sz="800" dirty="0"/>
          </a:p>
          <a:p>
            <a:r>
              <a:rPr lang="en-US" sz="800" dirty="0">
                <a:ea typeface="+mn-lt"/>
                <a:cs typeface="+mn-lt"/>
              </a:rPr>
              <a:t>Notable events include the 1970 Bhola cyclone, Cyclone Nargis in 2008, Typhoon Haiyan in 2013, Hurricane Katrina in 2005, and Hurricane Sandy in 2012.</a:t>
            </a:r>
            <a:endParaRPr lang="en-US" sz="800" dirty="0"/>
          </a:p>
          <a:p>
            <a:r>
              <a:rPr lang="en-US" sz="800" dirty="0">
                <a:ea typeface="+mn-lt"/>
                <a:cs typeface="+mn-lt"/>
              </a:rPr>
              <a:t>Population density along coasts has significantly increased, exacerbating vulnerability.</a:t>
            </a:r>
            <a:endParaRPr lang="en-US" sz="800" dirty="0"/>
          </a:p>
          <a:p>
            <a:r>
              <a:rPr lang="en-US" sz="800" dirty="0">
                <a:ea typeface="+mn-lt"/>
                <a:cs typeface="+mn-lt"/>
              </a:rPr>
              <a:t>Over half of the nation's economic productivity is located within coastal zones, with critical infrastructure susceptible to storm surges.</a:t>
            </a:r>
            <a:endParaRPr lang="en-US" sz="800" dirty="0"/>
          </a:p>
          <a:p>
            <a:endParaRPr lang="en-US" sz="800">
              <a:ea typeface="+mn-lt"/>
              <a:cs typeface="+mn-lt"/>
            </a:endParaRPr>
          </a:p>
          <a:p>
            <a:pPr marL="0" indent="0">
              <a:buNone/>
            </a:pPr>
            <a:r>
              <a:rPr lang="en-US" sz="800" b="1" dirty="0">
                <a:ea typeface="+mn-lt"/>
                <a:cs typeface="+mn-lt"/>
              </a:rPr>
              <a:t>Additional Info:</a:t>
            </a:r>
            <a:endParaRPr lang="en-US" sz="800" dirty="0"/>
          </a:p>
          <a:p>
            <a:r>
              <a:rPr lang="en-US" sz="800" dirty="0">
                <a:ea typeface="+mn-lt"/>
                <a:cs typeface="+mn-lt"/>
              </a:rPr>
              <a:t>Urgent need for effective storm surge preparedness, mitigation, and resilience measures globally.</a:t>
            </a:r>
            <a:endParaRPr lang="en-US" sz="800" dirty="0"/>
          </a:p>
          <a:p>
            <a:r>
              <a:rPr lang="en-US" sz="800" dirty="0">
                <a:ea typeface="+mn-lt"/>
                <a:cs typeface="+mn-lt"/>
              </a:rPr>
              <a:t>Proactive planning and investment in infrastructure and community resilience essential for reducing storm surge risk.</a:t>
            </a:r>
            <a:endParaRPr lang="en-US" sz="800" dirty="0"/>
          </a:p>
          <a:p>
            <a:pPr marL="0" indent="0">
              <a:buNone/>
            </a:pPr>
            <a:br>
              <a:rPr lang="en-US" sz="800" dirty="0"/>
            </a:br>
            <a:endParaRPr lang="en-US" sz="800"/>
          </a:p>
          <a:p>
            <a:endParaRPr lang="en-US" sz="800"/>
          </a:p>
        </p:txBody>
      </p:sp>
    </p:spTree>
    <p:extLst>
      <p:ext uri="{BB962C8B-B14F-4D97-AF65-F5344CB8AC3E}">
        <p14:creationId xmlns:p14="http://schemas.microsoft.com/office/powerpoint/2010/main" val="563429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stone rootop against cloudy sky">
            <a:extLst>
              <a:ext uri="{FF2B5EF4-FFF2-40B4-BE49-F238E27FC236}">
                <a16:creationId xmlns:a16="http://schemas.microsoft.com/office/drawing/2014/main" id="{07AFA33B-DD4E-1E46-DCF9-96A5F03BA62C}"/>
              </a:ext>
            </a:extLst>
          </p:cNvPr>
          <p:cNvPicPr>
            <a:picLocks noChangeAspect="1"/>
          </p:cNvPicPr>
          <p:nvPr/>
        </p:nvPicPr>
        <p:blipFill rotWithShape="1">
          <a:blip r:embed="rId2"/>
          <a:srcRect r="-2" b="11109"/>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C39FC28-D22F-4D60-5676-0FCA5867430B}"/>
              </a:ext>
            </a:extLst>
          </p:cNvPr>
          <p:cNvSpPr>
            <a:spLocks noGrp="1"/>
          </p:cNvSpPr>
          <p:nvPr>
            <p:ph type="title"/>
          </p:nvPr>
        </p:nvSpPr>
        <p:spPr>
          <a:xfrm>
            <a:off x="1027783" y="951034"/>
            <a:ext cx="4775162" cy="1339382"/>
          </a:xfrm>
        </p:spPr>
        <p:txBody>
          <a:bodyPr>
            <a:normAutofit/>
          </a:bodyPr>
          <a:lstStyle/>
          <a:p>
            <a:pPr algn="ctr"/>
            <a:r>
              <a:rPr lang="en-US" sz="900" b="1" dirty="0">
                <a:ea typeface="+mj-lt"/>
                <a:cs typeface="+mj-lt"/>
              </a:rPr>
              <a:t>The SLOSH Model</a:t>
            </a:r>
            <a:br>
              <a:rPr lang="en-US" sz="900" b="1" dirty="0">
                <a:ea typeface="+mj-lt"/>
                <a:cs typeface="+mj-lt"/>
              </a:rPr>
            </a:br>
            <a:br>
              <a:rPr lang="en-US" sz="900" b="1" dirty="0">
                <a:ea typeface="+mj-lt"/>
                <a:cs typeface="+mj-lt"/>
              </a:rPr>
            </a:br>
            <a:r>
              <a:rPr lang="en-US" sz="900" dirty="0">
                <a:ea typeface="+mj-lt"/>
                <a:cs typeface="+mj-lt"/>
              </a:rPr>
              <a:t>The Sea, Lake and Overland Surges from Hurricanes (SLOSH) model, developed by the National Weather Service (NWS), estimates storm surge heights. Incorporates atmospheric pressure, size, forward speed, and track data to simulate wind fields driving storm surges. Crucial for emergency management, aiding in evacuation planning, infrastructure design, and disaster response.</a:t>
            </a:r>
            <a:endParaRPr lang="en-US" sz="900"/>
          </a:p>
          <a:p>
            <a:endParaRPr lang="en-US" sz="900" b="1"/>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79C4AA-8DF4-C877-B559-85BB09977358}"/>
              </a:ext>
            </a:extLst>
          </p:cNvPr>
          <p:cNvSpPr>
            <a:spLocks noGrp="1"/>
          </p:cNvSpPr>
          <p:nvPr>
            <p:ph idx="1"/>
          </p:nvPr>
        </p:nvSpPr>
        <p:spPr>
          <a:xfrm>
            <a:off x="1199345" y="2647520"/>
            <a:ext cx="4458446" cy="3109740"/>
          </a:xfrm>
        </p:spPr>
        <p:txBody>
          <a:bodyPr vert="horz" lIns="91440" tIns="45720" rIns="91440" bIns="45720" rtlCol="0" anchor="ctr">
            <a:noAutofit/>
          </a:bodyPr>
          <a:lstStyle/>
          <a:p>
            <a:pPr marL="0" indent="0">
              <a:buNone/>
            </a:pPr>
            <a:r>
              <a:rPr lang="en-US" sz="1100" b="1" dirty="0">
                <a:ea typeface="+mn-lt"/>
                <a:cs typeface="+mn-lt"/>
              </a:rPr>
              <a:t>Model Components:</a:t>
            </a:r>
            <a:endParaRPr lang="en-US" sz="1100" dirty="0"/>
          </a:p>
          <a:p>
            <a:r>
              <a:rPr lang="en-US" sz="1100" dirty="0">
                <a:ea typeface="+mn-lt"/>
                <a:cs typeface="+mn-lt"/>
              </a:rPr>
              <a:t>Utilizes physics equations applied to specific shorelines, considering bay and river configurations, water depths, and physical features.</a:t>
            </a:r>
            <a:endParaRPr lang="en-US" sz="1100" dirty="0"/>
          </a:p>
          <a:p>
            <a:r>
              <a:rPr lang="en-US" sz="1100" dirty="0">
                <a:ea typeface="+mn-lt"/>
                <a:cs typeface="+mn-lt"/>
              </a:rPr>
              <a:t>Offers deterministic, probabilistic, and composite modeling approaches to predict storm surge.</a:t>
            </a:r>
            <a:endParaRPr lang="en-US" sz="1100" dirty="0"/>
          </a:p>
          <a:p>
            <a:pPr marL="0" indent="0">
              <a:buNone/>
            </a:pPr>
            <a:r>
              <a:rPr lang="en-US" sz="1100" b="1" dirty="0">
                <a:ea typeface="+mn-lt"/>
                <a:cs typeface="+mn-lt"/>
              </a:rPr>
              <a:t>Operational Efficiency and Limitations:</a:t>
            </a:r>
            <a:endParaRPr lang="en-US" sz="1100" dirty="0"/>
          </a:p>
          <a:p>
            <a:r>
              <a:rPr lang="en-US" sz="1100" dirty="0">
                <a:ea typeface="+mn-lt"/>
                <a:cs typeface="+mn-lt"/>
              </a:rPr>
              <a:t>Computationally efficient for operational use, accurately resolves flow through barriers and coastal reflections.</a:t>
            </a:r>
            <a:endParaRPr lang="en-US" sz="1100" dirty="0"/>
          </a:p>
          <a:p>
            <a:r>
              <a:rPr lang="en-US" sz="1100" dirty="0">
                <a:ea typeface="+mn-lt"/>
                <a:cs typeface="+mn-lt"/>
              </a:rPr>
              <a:t>Limitations include lack of wave impact modeling and normal river flow consideration, ongoing advancements aim to enhance predictive capabilities.</a:t>
            </a:r>
            <a:endParaRPr lang="en-US" sz="1100" dirty="0"/>
          </a:p>
          <a:p>
            <a:pPr marL="0" indent="0">
              <a:buNone/>
            </a:pPr>
            <a:r>
              <a:rPr lang="en-US" sz="1100" b="1" dirty="0">
                <a:ea typeface="+mn-lt"/>
                <a:cs typeface="+mn-lt"/>
              </a:rPr>
              <a:t>Geographic Coverage and Future Outlook:</a:t>
            </a:r>
            <a:endParaRPr lang="en-US" sz="1100" dirty="0"/>
          </a:p>
          <a:p>
            <a:r>
              <a:rPr lang="en-US" sz="1100" dirty="0">
                <a:ea typeface="+mn-lt"/>
                <a:cs typeface="+mn-lt"/>
              </a:rPr>
              <a:t>Applied extensively along U.S. coastlines and regions like Hawaii, Guam, Puerto Rico, and the U.S. Virgin Islands.</a:t>
            </a:r>
            <a:endParaRPr lang="en-US" sz="1100" dirty="0"/>
          </a:p>
          <a:p>
            <a:r>
              <a:rPr lang="en-US" sz="1100" dirty="0">
                <a:ea typeface="+mn-lt"/>
                <a:cs typeface="+mn-lt"/>
              </a:rPr>
              <a:t>Continued advancements aim to enhance coastal resilience and minimize hurricane and storm surge impacts.</a:t>
            </a:r>
            <a:endParaRPr lang="en-US" sz="1100" dirty="0"/>
          </a:p>
          <a:p>
            <a:endParaRPr lang="en-US" sz="1100" dirty="0"/>
          </a:p>
        </p:txBody>
      </p:sp>
    </p:spTree>
    <p:extLst>
      <p:ext uri="{BB962C8B-B14F-4D97-AF65-F5344CB8AC3E}">
        <p14:creationId xmlns:p14="http://schemas.microsoft.com/office/powerpoint/2010/main" val="415023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6E8F6-C9EC-4DAA-83C3-428991D265DA}"/>
              </a:ext>
            </a:extLst>
          </p:cNvPr>
          <p:cNvSpPr>
            <a:spLocks noGrp="1"/>
          </p:cNvSpPr>
          <p:nvPr>
            <p:ph type="title"/>
          </p:nvPr>
        </p:nvSpPr>
        <p:spPr>
          <a:xfrm>
            <a:off x="757990" y="114467"/>
            <a:ext cx="5251316" cy="1807305"/>
          </a:xfrm>
        </p:spPr>
        <p:txBody>
          <a:bodyPr>
            <a:normAutofit/>
          </a:bodyPr>
          <a:lstStyle/>
          <a:p>
            <a:r>
              <a:rPr lang="en-US" sz="1400" b="1" dirty="0">
                <a:ea typeface="+mj-lt"/>
                <a:cs typeface="+mj-lt"/>
              </a:rPr>
              <a:t>The NCPM Model </a:t>
            </a:r>
            <a:br>
              <a:rPr lang="en-US" sz="1400" b="1" dirty="0">
                <a:ea typeface="+mj-lt"/>
                <a:cs typeface="+mj-lt"/>
              </a:rPr>
            </a:br>
            <a:br>
              <a:rPr lang="en-US" sz="1400" b="1" dirty="0">
                <a:ea typeface="+mj-lt"/>
                <a:cs typeface="+mj-lt"/>
              </a:rPr>
            </a:br>
            <a:r>
              <a:rPr lang="en-US" sz="1100" dirty="0">
                <a:ea typeface="+mj-lt"/>
                <a:cs typeface="+mj-lt"/>
              </a:rPr>
              <a:t>The National Coastal Population Model (NCPM) assesses flood risk and guides adaptation strategies in US coastal regions. Recent enhancements aim to align the model with traditional risk-based, cost-benefit analysis and address underinvestment in flood protection.</a:t>
            </a:r>
            <a:endParaRPr lang="en-US" sz="1100" dirty="0"/>
          </a:p>
          <a:p>
            <a:endParaRPr lang="en-US" sz="1400" b="1">
              <a:ea typeface="+mj-lt"/>
              <a:cs typeface="+mj-lt"/>
            </a:endParaRPr>
          </a:p>
        </p:txBody>
      </p:sp>
      <p:sp>
        <p:nvSpPr>
          <p:cNvPr id="3" name="Content Placeholder 2">
            <a:extLst>
              <a:ext uri="{FF2B5EF4-FFF2-40B4-BE49-F238E27FC236}">
                <a16:creationId xmlns:a16="http://schemas.microsoft.com/office/drawing/2014/main" id="{D4E33727-C960-ED2E-1AAC-9D11C2CDD903}"/>
              </a:ext>
            </a:extLst>
          </p:cNvPr>
          <p:cNvSpPr>
            <a:spLocks noGrp="1"/>
          </p:cNvSpPr>
          <p:nvPr>
            <p:ph idx="1"/>
          </p:nvPr>
        </p:nvSpPr>
        <p:spPr>
          <a:xfrm>
            <a:off x="747962" y="1611402"/>
            <a:ext cx="4599569" cy="5137060"/>
          </a:xfrm>
        </p:spPr>
        <p:txBody>
          <a:bodyPr vert="horz" lIns="91440" tIns="45720" rIns="91440" bIns="45720" rtlCol="0" anchor="t">
            <a:noAutofit/>
          </a:bodyPr>
          <a:lstStyle/>
          <a:p>
            <a:pPr marL="0" indent="0">
              <a:lnSpc>
                <a:spcPct val="100000"/>
              </a:lnSpc>
              <a:spcBef>
                <a:spcPts val="0"/>
              </a:spcBef>
              <a:buNone/>
            </a:pPr>
            <a:r>
              <a:rPr lang="en-US" sz="1000" b="1" dirty="0">
                <a:ea typeface="+mn-lt"/>
                <a:cs typeface="+mn-lt"/>
              </a:rPr>
              <a:t>Original NCPM Framework:</a:t>
            </a:r>
            <a:endParaRPr lang="en-US" sz="1000" dirty="0">
              <a:ea typeface="+mn-lt"/>
              <a:cs typeface="+mn-lt"/>
            </a:endParaRPr>
          </a:p>
          <a:p>
            <a:pPr marL="400050" indent="-171450">
              <a:lnSpc>
                <a:spcPct val="100000"/>
              </a:lnSpc>
              <a:spcBef>
                <a:spcPts val="0"/>
              </a:spcBef>
            </a:pPr>
            <a:r>
              <a:rPr lang="en-US" sz="1000" dirty="0">
                <a:ea typeface="+mn-lt"/>
                <a:cs typeface="+mn-lt"/>
              </a:rPr>
              <a:t>Divides vulnerable coastal areas into a 150-meter grid, estimating flood hazard, property value exposure, and Expected Annual Damages (EAD) for each cell.</a:t>
            </a:r>
          </a:p>
          <a:p>
            <a:pPr marL="400050" indent="-171450">
              <a:lnSpc>
                <a:spcPct val="100000"/>
              </a:lnSpc>
              <a:spcBef>
                <a:spcPts val="0"/>
              </a:spcBef>
            </a:pPr>
            <a:r>
              <a:rPr lang="en-US" sz="1000" dirty="0">
                <a:ea typeface="+mn-lt"/>
                <a:cs typeface="+mn-lt"/>
              </a:rPr>
              <a:t>Simulates damages and adaptation decisions over the 21st century, considering sea level rise and storm surge events.</a:t>
            </a:r>
          </a:p>
          <a:p>
            <a:pPr indent="0">
              <a:lnSpc>
                <a:spcPct val="100000"/>
              </a:lnSpc>
              <a:spcBef>
                <a:spcPts val="0"/>
              </a:spcBef>
              <a:buNone/>
            </a:pPr>
            <a:endParaRPr lang="en-US" sz="1000" dirty="0">
              <a:ea typeface="+mn-lt"/>
              <a:cs typeface="+mn-lt"/>
            </a:endParaRPr>
          </a:p>
          <a:p>
            <a:pPr marL="0" indent="0">
              <a:lnSpc>
                <a:spcPct val="100000"/>
              </a:lnSpc>
              <a:spcBef>
                <a:spcPts val="0"/>
              </a:spcBef>
              <a:buNone/>
            </a:pPr>
            <a:r>
              <a:rPr lang="en-US" sz="1000" b="1" dirty="0">
                <a:ea typeface="+mn-lt"/>
                <a:cs typeface="+mn-lt"/>
              </a:rPr>
              <a:t>Adaptation Options and Limitations:</a:t>
            </a:r>
            <a:endParaRPr lang="en-US" sz="1000" dirty="0">
              <a:ea typeface="+mn-lt"/>
              <a:cs typeface="+mn-lt"/>
            </a:endParaRPr>
          </a:p>
          <a:p>
            <a:pPr marL="400050" indent="-171450">
              <a:lnSpc>
                <a:spcPct val="100000"/>
              </a:lnSpc>
              <a:spcBef>
                <a:spcPts val="0"/>
              </a:spcBef>
            </a:pPr>
            <a:r>
              <a:rPr lang="en-US" sz="1000" dirty="0">
                <a:ea typeface="+mn-lt"/>
                <a:cs typeface="+mn-lt"/>
              </a:rPr>
              <a:t>Offers four adaptation options: beach nourishment, armoring, structure elevation, and abandonment.</a:t>
            </a:r>
            <a:endParaRPr lang="en-US" dirty="0"/>
          </a:p>
          <a:p>
            <a:pPr marL="400050" indent="-171450">
              <a:lnSpc>
                <a:spcPct val="100000"/>
              </a:lnSpc>
              <a:spcBef>
                <a:spcPts val="0"/>
              </a:spcBef>
            </a:pPr>
            <a:r>
              <a:rPr lang="en-US" sz="1000" dirty="0">
                <a:ea typeface="+mn-lt"/>
                <a:cs typeface="+mn-lt"/>
              </a:rPr>
              <a:t>Original limitations included prioritizing abandonment regardless of cost-effectiveness and evaluating options based solely on cost comparisons.</a:t>
            </a:r>
          </a:p>
          <a:p>
            <a:pPr marL="171450" indent="-171450">
              <a:lnSpc>
                <a:spcPct val="100000"/>
              </a:lnSpc>
              <a:spcBef>
                <a:spcPts val="0"/>
              </a:spcBef>
            </a:pPr>
            <a:endParaRPr lang="en-US" sz="1000" b="1" dirty="0">
              <a:ea typeface="+mn-lt"/>
              <a:cs typeface="+mn-lt"/>
            </a:endParaRPr>
          </a:p>
          <a:p>
            <a:pPr marL="0" indent="0">
              <a:lnSpc>
                <a:spcPct val="100000"/>
              </a:lnSpc>
              <a:spcBef>
                <a:spcPts val="0"/>
              </a:spcBef>
              <a:buNone/>
            </a:pPr>
            <a:r>
              <a:rPr lang="en-US" sz="1000" b="1" dirty="0">
                <a:ea typeface="+mn-lt"/>
                <a:cs typeface="+mn-lt"/>
              </a:rPr>
              <a:t>Improvements to NCPM:</a:t>
            </a:r>
            <a:endParaRPr lang="en-US" sz="1000" dirty="0">
              <a:ea typeface="+mn-lt"/>
              <a:cs typeface="+mn-lt"/>
            </a:endParaRPr>
          </a:p>
          <a:p>
            <a:pPr marL="400050" indent="-171450">
              <a:lnSpc>
                <a:spcPct val="100000"/>
              </a:lnSpc>
              <a:spcBef>
                <a:spcPts val="0"/>
              </a:spcBef>
            </a:pPr>
            <a:r>
              <a:rPr lang="en-US" sz="1000" dirty="0">
                <a:ea typeface="+mn-lt"/>
                <a:cs typeface="+mn-lt"/>
              </a:rPr>
              <a:t>Modified adaptation option order prioritizes cost-effective measures before abandonment.</a:t>
            </a:r>
          </a:p>
          <a:p>
            <a:pPr marL="400050" indent="-171450">
              <a:lnSpc>
                <a:spcPct val="100000"/>
              </a:lnSpc>
              <a:spcBef>
                <a:spcPts val="0"/>
              </a:spcBef>
            </a:pPr>
            <a:r>
              <a:rPr lang="en-US" sz="1000" dirty="0">
                <a:ea typeface="+mn-lt"/>
                <a:cs typeface="+mn-lt"/>
              </a:rPr>
              <a:t>Introduced a cost-benefit approach comparing the cost of each option to expected reduction in damages, ensuring decisions maximize cost-effective risk reduction.</a:t>
            </a:r>
          </a:p>
          <a:p>
            <a:pPr marL="0" indent="0">
              <a:lnSpc>
                <a:spcPct val="100000"/>
              </a:lnSpc>
              <a:spcBef>
                <a:spcPts val="0"/>
              </a:spcBef>
              <a:buNone/>
            </a:pPr>
            <a:endParaRPr lang="en-US" sz="1000" b="1" dirty="0">
              <a:ea typeface="+mn-lt"/>
              <a:cs typeface="+mn-lt"/>
            </a:endParaRPr>
          </a:p>
          <a:p>
            <a:pPr marL="0" indent="0">
              <a:lnSpc>
                <a:spcPct val="100000"/>
              </a:lnSpc>
              <a:spcBef>
                <a:spcPts val="0"/>
              </a:spcBef>
              <a:buNone/>
            </a:pPr>
            <a:r>
              <a:rPr lang="en-US" sz="1000" b="1" dirty="0">
                <a:ea typeface="+mn-lt"/>
                <a:cs typeface="+mn-lt"/>
              </a:rPr>
              <a:t>Cost-Benefit Analysis in NCPM:</a:t>
            </a:r>
            <a:endParaRPr lang="en-US" sz="1000" dirty="0">
              <a:ea typeface="+mn-lt"/>
              <a:cs typeface="+mn-lt"/>
            </a:endParaRPr>
          </a:p>
          <a:p>
            <a:pPr marL="400050" indent="-171450">
              <a:lnSpc>
                <a:spcPct val="100000"/>
              </a:lnSpc>
              <a:spcBef>
                <a:spcPts val="0"/>
              </a:spcBef>
            </a:pPr>
            <a:r>
              <a:rPr lang="en-US" sz="1000" dirty="0">
                <a:ea typeface="+mn-lt"/>
                <a:cs typeface="+mn-lt"/>
              </a:rPr>
              <a:t>Incorporates a test comparing estimated discounted avoided damages to adaptation costs.</a:t>
            </a:r>
          </a:p>
          <a:p>
            <a:pPr marL="400050" indent="-171450">
              <a:lnSpc>
                <a:spcPct val="100000"/>
              </a:lnSpc>
              <a:spcBef>
                <a:spcPts val="0"/>
              </a:spcBef>
            </a:pPr>
            <a:r>
              <a:rPr lang="en-US" sz="1000" dirty="0">
                <a:ea typeface="+mn-lt"/>
                <a:cs typeface="+mn-lt"/>
              </a:rPr>
              <a:t>Armoring and elevation triggered to protect against the 100-year flood, with benefits equivalent to damages up to and including the 100-year flood.</a:t>
            </a:r>
          </a:p>
          <a:p>
            <a:pPr marL="0" indent="0">
              <a:lnSpc>
                <a:spcPct val="100000"/>
              </a:lnSpc>
              <a:spcBef>
                <a:spcPts val="0"/>
              </a:spcBef>
              <a:buNone/>
            </a:pPr>
            <a:endParaRPr lang="en-US" sz="1000" b="1" dirty="0">
              <a:ea typeface="+mn-lt"/>
              <a:cs typeface="+mn-lt"/>
            </a:endParaRPr>
          </a:p>
          <a:p>
            <a:pPr marL="0" indent="0">
              <a:lnSpc>
                <a:spcPct val="100000"/>
              </a:lnSpc>
              <a:spcBef>
                <a:spcPts val="0"/>
              </a:spcBef>
              <a:buNone/>
            </a:pPr>
            <a:r>
              <a:rPr lang="en-US" sz="1000" b="1" dirty="0">
                <a:ea typeface="+mn-lt"/>
                <a:cs typeface="+mn-lt"/>
              </a:rPr>
              <a:t>Simulation and Results:</a:t>
            </a:r>
            <a:endParaRPr lang="en-US" sz="1000" dirty="0">
              <a:ea typeface="+mn-lt"/>
              <a:cs typeface="+mn-lt"/>
            </a:endParaRPr>
          </a:p>
          <a:p>
            <a:pPr marL="400050" indent="-171450">
              <a:lnSpc>
                <a:spcPct val="100000"/>
              </a:lnSpc>
              <a:spcBef>
                <a:spcPts val="0"/>
              </a:spcBef>
            </a:pPr>
            <a:r>
              <a:rPr lang="en-US" sz="1000" dirty="0">
                <a:ea typeface="+mn-lt"/>
                <a:cs typeface="+mn-lt"/>
              </a:rPr>
              <a:t>Tracks adaptation investments and residual flood damage over a 100-year simulation period.</a:t>
            </a:r>
          </a:p>
          <a:p>
            <a:pPr marL="400050" indent="-171450">
              <a:lnSpc>
                <a:spcPct val="100000"/>
              </a:lnSpc>
              <a:spcBef>
                <a:spcPts val="0"/>
              </a:spcBef>
            </a:pPr>
            <a:r>
              <a:rPr lang="en-US" sz="1000" dirty="0">
                <a:ea typeface="+mn-lt"/>
                <a:cs typeface="+mn-lt"/>
              </a:rPr>
              <a:t>Provides insights into total investment, property abandonment costs, and residual flooding costs, aiding in informed decision-making.</a:t>
            </a:r>
          </a:p>
          <a:p>
            <a:pPr indent="0">
              <a:lnSpc>
                <a:spcPct val="100000"/>
              </a:lnSpc>
              <a:spcBef>
                <a:spcPts val="0"/>
              </a:spcBef>
            </a:pPr>
            <a:endParaRPr lang="en-US" sz="1000" dirty="0">
              <a:ea typeface="+mn-lt"/>
              <a:cs typeface="+mn-lt"/>
            </a:endParaRPr>
          </a:p>
        </p:txBody>
      </p:sp>
      <p:pic>
        <p:nvPicPr>
          <p:cNvPr id="5" name="Picture 4" descr="Arial view of a river, dam and lake">
            <a:extLst>
              <a:ext uri="{FF2B5EF4-FFF2-40B4-BE49-F238E27FC236}">
                <a16:creationId xmlns:a16="http://schemas.microsoft.com/office/drawing/2014/main" id="{B0C172B8-C83C-040E-7E17-1107DA21A53D}"/>
              </a:ext>
            </a:extLst>
          </p:cNvPr>
          <p:cNvPicPr>
            <a:picLocks noChangeAspect="1"/>
          </p:cNvPicPr>
          <p:nvPr/>
        </p:nvPicPr>
        <p:blipFill rotWithShape="1">
          <a:blip r:embed="rId2"/>
          <a:srcRect l="8267" r="478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449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44FBE16-3976-C350-9267-A3F462F2E692}"/>
              </a:ext>
            </a:extLst>
          </p:cNvPr>
          <p:cNvSpPr>
            <a:spLocks noGrp="1"/>
          </p:cNvSpPr>
          <p:nvPr>
            <p:ph type="title"/>
          </p:nvPr>
        </p:nvSpPr>
        <p:spPr>
          <a:xfrm>
            <a:off x="838200" y="365125"/>
            <a:ext cx="5393361" cy="1325563"/>
          </a:xfrm>
        </p:spPr>
        <p:txBody>
          <a:bodyPr>
            <a:normAutofit/>
          </a:bodyPr>
          <a:lstStyle/>
          <a:p>
            <a:pPr algn="ctr"/>
            <a:r>
              <a:rPr lang="en-US" sz="1100" b="1" dirty="0">
                <a:ea typeface="+mj-lt"/>
                <a:cs typeface="+mj-lt"/>
              </a:rPr>
              <a:t>The ADCIRC Model</a:t>
            </a:r>
            <a:br>
              <a:rPr lang="en-US" sz="1100" b="1" dirty="0">
                <a:ea typeface="+mj-lt"/>
                <a:cs typeface="+mj-lt"/>
              </a:rPr>
            </a:br>
            <a:br>
              <a:rPr lang="en-US" sz="1100" b="1" dirty="0">
                <a:ea typeface="+mj-lt"/>
                <a:cs typeface="+mj-lt"/>
              </a:rPr>
            </a:br>
            <a:r>
              <a:rPr lang="en-US" sz="1100">
                <a:ea typeface="+mj-lt"/>
                <a:cs typeface="+mj-lt"/>
              </a:rPr>
              <a:t>The Advanced Circulation (ADCIRC) model is a robust numerical ocean circulation model used for simulating storm surge, tides, and coastal circulation problems. Developed by Drs. Rick </a:t>
            </a:r>
            <a:r>
              <a:rPr lang="en-US" sz="1100" err="1">
                <a:ea typeface="+mj-lt"/>
                <a:cs typeface="+mj-lt"/>
              </a:rPr>
              <a:t>Luettich</a:t>
            </a:r>
            <a:r>
              <a:rPr lang="en-US" sz="1100">
                <a:ea typeface="+mj-lt"/>
                <a:cs typeface="+mj-lt"/>
              </a:rPr>
              <a:t> and Joannes </a:t>
            </a:r>
            <a:r>
              <a:rPr lang="en-US" sz="1100" err="1">
                <a:ea typeface="+mj-lt"/>
                <a:cs typeface="+mj-lt"/>
              </a:rPr>
              <a:t>Westerink</a:t>
            </a:r>
            <a:r>
              <a:rPr lang="en-US" sz="1100">
                <a:ea typeface="+mj-lt"/>
                <a:cs typeface="+mj-lt"/>
              </a:rPr>
              <a:t>, ADCIRC is maintained through collaboration among academic, governmental, and corporate entities.</a:t>
            </a:r>
            <a:endParaRPr lang="en-US" sz="1100"/>
          </a:p>
          <a:p>
            <a:endParaRPr lang="en-US" sz="1100" b="1">
              <a:ea typeface="+mj-lt"/>
              <a:cs typeface="+mj-lt"/>
            </a:endParaRPr>
          </a:p>
        </p:txBody>
      </p:sp>
      <p:sp>
        <p:nvSpPr>
          <p:cNvPr id="3" name="Content Placeholder 2">
            <a:extLst>
              <a:ext uri="{FF2B5EF4-FFF2-40B4-BE49-F238E27FC236}">
                <a16:creationId xmlns:a16="http://schemas.microsoft.com/office/drawing/2014/main" id="{122AC75D-49B8-B483-4397-9B23405E0B84}"/>
              </a:ext>
            </a:extLst>
          </p:cNvPr>
          <p:cNvSpPr>
            <a:spLocks noGrp="1"/>
          </p:cNvSpPr>
          <p:nvPr>
            <p:ph idx="1"/>
          </p:nvPr>
        </p:nvSpPr>
        <p:spPr>
          <a:xfrm>
            <a:off x="697832" y="1715335"/>
            <a:ext cx="5393361" cy="4351338"/>
          </a:xfrm>
        </p:spPr>
        <p:txBody>
          <a:bodyPr vert="horz" lIns="91440" tIns="45720" rIns="91440" bIns="45720" rtlCol="0" anchor="t">
            <a:noAutofit/>
          </a:bodyPr>
          <a:lstStyle/>
          <a:p>
            <a:pPr marL="0" indent="0">
              <a:spcBef>
                <a:spcPts val="0"/>
              </a:spcBef>
              <a:buNone/>
            </a:pPr>
            <a:r>
              <a:rPr lang="en-US" sz="1000" b="1" dirty="0">
                <a:ea typeface="+mn-lt"/>
                <a:cs typeface="+mn-lt"/>
              </a:rPr>
              <a:t>Model Framework and Capabilities:</a:t>
            </a:r>
            <a:endParaRPr lang="en-US" sz="1000" dirty="0"/>
          </a:p>
          <a:p>
            <a:pPr marL="400050" indent="-171450">
              <a:spcBef>
                <a:spcPts val="0"/>
              </a:spcBef>
            </a:pPr>
            <a:r>
              <a:rPr lang="en-US" sz="1000" dirty="0">
                <a:ea typeface="+mn-lt"/>
                <a:cs typeface="+mn-lt"/>
              </a:rPr>
              <a:t>Operates as a system of computer programs solving time-dependent, free-surface circulation and transport problems in 2D and 3D.</a:t>
            </a:r>
            <a:endParaRPr lang="en-US" sz="1000" dirty="0"/>
          </a:p>
          <a:p>
            <a:pPr marL="400050" indent="-171450">
              <a:spcBef>
                <a:spcPts val="0"/>
              </a:spcBef>
            </a:pPr>
            <a:r>
              <a:rPr lang="en-US" sz="1000" dirty="0">
                <a:ea typeface="+mn-lt"/>
                <a:cs typeface="+mn-lt"/>
              </a:rPr>
              <a:t>Built on the shallow water equations, employing the finite element method on unstructured grids for flexibility in coastal geometries.</a:t>
            </a:r>
            <a:endParaRPr lang="en-US" sz="1000" dirty="0"/>
          </a:p>
          <a:p>
            <a:pPr indent="0">
              <a:spcBef>
                <a:spcPts val="0"/>
              </a:spcBef>
            </a:pPr>
            <a:endParaRPr lang="en-US" sz="1000" dirty="0">
              <a:ea typeface="+mn-lt"/>
              <a:cs typeface="+mn-lt"/>
            </a:endParaRPr>
          </a:p>
          <a:p>
            <a:pPr marL="0" indent="0">
              <a:spcBef>
                <a:spcPts val="0"/>
              </a:spcBef>
              <a:buNone/>
            </a:pPr>
            <a:r>
              <a:rPr lang="en-US" sz="1000" b="1" dirty="0">
                <a:ea typeface="+mn-lt"/>
                <a:cs typeface="+mn-lt"/>
              </a:rPr>
              <a:t>Model Applications:</a:t>
            </a:r>
            <a:endParaRPr lang="en-US" sz="1000" dirty="0"/>
          </a:p>
          <a:p>
            <a:pPr marL="400050" indent="-171450">
              <a:spcBef>
                <a:spcPts val="0"/>
              </a:spcBef>
            </a:pPr>
            <a:r>
              <a:rPr lang="en-US" sz="1000" dirty="0">
                <a:ea typeface="+mn-lt"/>
                <a:cs typeface="+mn-lt"/>
              </a:rPr>
              <a:t>Predicts storm surge heights and flooding extent, aiding disaster preparedness and response.</a:t>
            </a:r>
            <a:endParaRPr lang="en-US" sz="1000" dirty="0"/>
          </a:p>
          <a:p>
            <a:pPr marL="400050" indent="-171450">
              <a:spcBef>
                <a:spcPts val="0"/>
              </a:spcBef>
            </a:pPr>
            <a:r>
              <a:rPr lang="en-US" sz="1000" dirty="0">
                <a:ea typeface="+mn-lt"/>
                <a:cs typeface="+mn-lt"/>
              </a:rPr>
              <a:t>Simulates tidal patterns, wind-driven circulation, and larval transport for ecological research and marine resource management.</a:t>
            </a:r>
            <a:endParaRPr lang="en-US" sz="1000" dirty="0"/>
          </a:p>
          <a:p>
            <a:pPr marL="400050" indent="-171450">
              <a:spcBef>
                <a:spcPts val="0"/>
              </a:spcBef>
            </a:pPr>
            <a:r>
              <a:rPr lang="en-US" sz="1000" dirty="0">
                <a:ea typeface="+mn-lt"/>
                <a:cs typeface="+mn-lt"/>
              </a:rPr>
              <a:t>Supports nearshore marine operations and dredging feasibility studies crucial for coastal engineering projects.</a:t>
            </a:r>
            <a:endParaRPr lang="en-US" sz="1000" dirty="0"/>
          </a:p>
          <a:p>
            <a:pPr marL="0" indent="0">
              <a:spcBef>
                <a:spcPts val="0"/>
              </a:spcBef>
              <a:buNone/>
            </a:pPr>
            <a:endParaRPr lang="en-US" sz="1000" b="1" dirty="0">
              <a:ea typeface="+mn-lt"/>
              <a:cs typeface="+mn-lt"/>
            </a:endParaRPr>
          </a:p>
          <a:p>
            <a:pPr marL="0" indent="0">
              <a:spcBef>
                <a:spcPts val="0"/>
              </a:spcBef>
              <a:buNone/>
            </a:pPr>
            <a:r>
              <a:rPr lang="en-US" sz="1000" b="1" dirty="0">
                <a:ea typeface="+mn-lt"/>
                <a:cs typeface="+mn-lt"/>
              </a:rPr>
              <a:t>Model Features and Optimization:</a:t>
            </a:r>
            <a:endParaRPr lang="en-US" sz="1000" dirty="0"/>
          </a:p>
          <a:p>
            <a:pPr marL="400050" indent="-171450">
              <a:spcBef>
                <a:spcPts val="0"/>
              </a:spcBef>
            </a:pPr>
            <a:r>
              <a:rPr lang="en-US" sz="1000" dirty="0">
                <a:ea typeface="+mn-lt"/>
                <a:cs typeface="+mn-lt"/>
              </a:rPr>
              <a:t>Optimized for parallel computing, enabling rapid computation on supercomputers.</a:t>
            </a:r>
            <a:endParaRPr lang="en-US" sz="1000" dirty="0"/>
          </a:p>
          <a:p>
            <a:pPr marL="400050" indent="-171450">
              <a:spcBef>
                <a:spcPts val="0"/>
              </a:spcBef>
            </a:pPr>
            <a:r>
              <a:rPr lang="en-US" sz="1000">
                <a:ea typeface="+mn-lt"/>
                <a:cs typeface="+mn-lt"/>
              </a:rPr>
              <a:t>Offers multiple bottom friction formulations and coupling capabilities with other models for enhanced predictive accuracy.</a:t>
            </a:r>
            <a:endParaRPr lang="en-US" sz="1000" dirty="0"/>
          </a:p>
          <a:p>
            <a:pPr marL="400050" indent="-171450">
              <a:spcBef>
                <a:spcPts val="0"/>
              </a:spcBef>
            </a:pPr>
            <a:r>
              <a:rPr lang="en-US" sz="1000">
                <a:ea typeface="+mn-lt"/>
                <a:cs typeface="+mn-lt"/>
              </a:rPr>
              <a:t>Incorporates advanced features for handling complex coastal dynamics.</a:t>
            </a:r>
            <a:endParaRPr lang="en-US" sz="1000" dirty="0"/>
          </a:p>
          <a:p>
            <a:pPr marL="0" indent="0">
              <a:spcBef>
                <a:spcPts val="0"/>
              </a:spcBef>
              <a:buNone/>
            </a:pPr>
            <a:endParaRPr lang="en-US" sz="1000" b="1" dirty="0">
              <a:ea typeface="+mn-lt"/>
              <a:cs typeface="+mn-lt"/>
            </a:endParaRPr>
          </a:p>
          <a:p>
            <a:pPr marL="0" indent="0">
              <a:spcBef>
                <a:spcPts val="0"/>
              </a:spcBef>
              <a:buNone/>
            </a:pPr>
            <a:r>
              <a:rPr lang="en-US" sz="1000" b="1">
                <a:ea typeface="+mn-lt"/>
                <a:cs typeface="+mn-lt"/>
              </a:rPr>
              <a:t>ADCIRC Prediction System™ (APS™):</a:t>
            </a:r>
            <a:endParaRPr lang="en-US" sz="1000" dirty="0"/>
          </a:p>
          <a:p>
            <a:pPr marL="400050" indent="-171450">
              <a:spcBef>
                <a:spcPts val="0"/>
              </a:spcBef>
              <a:buFont typeface="Arial"/>
            </a:pPr>
            <a:r>
              <a:rPr lang="en-US" sz="1000" dirty="0">
                <a:ea typeface="+mn-lt"/>
                <a:cs typeface="+mn-lt"/>
              </a:rPr>
              <a:t>Leverages ADCIRC's capabilities to provide timely, high-resolution information on coastal storm surge, flooding, and winds.</a:t>
            </a:r>
            <a:endParaRPr lang="en-US" sz="1000" dirty="0"/>
          </a:p>
          <a:p>
            <a:pPr marL="400050" indent="-171450">
              <a:spcBef>
                <a:spcPts val="0"/>
              </a:spcBef>
              <a:buFont typeface="Arial"/>
            </a:pPr>
            <a:r>
              <a:rPr lang="en-US" sz="1000" dirty="0">
                <a:ea typeface="+mn-lt"/>
                <a:cs typeface="+mn-lt"/>
              </a:rPr>
              <a:t>Critical for disaster management, historical storm analysis, risk assessment, planning scenarios, and real-time forecasting.</a:t>
            </a:r>
            <a:endParaRPr lang="en-US" sz="1000" dirty="0"/>
          </a:p>
          <a:p>
            <a:pPr marL="400050" indent="-171450">
              <a:spcBef>
                <a:spcPts val="0"/>
              </a:spcBef>
              <a:buFont typeface="Arial"/>
            </a:pPr>
            <a:r>
              <a:rPr lang="en-US" sz="1000" dirty="0">
                <a:ea typeface="+mn-lt"/>
                <a:cs typeface="+mn-lt"/>
              </a:rPr>
              <a:t>Results available on the Coastal Emergency Risks Assessment (CERA) website for informed decision-making at all levels.</a:t>
            </a:r>
            <a:endParaRPr lang="en-US" sz="1000" dirty="0"/>
          </a:p>
          <a:p>
            <a:pPr indent="0">
              <a:spcBef>
                <a:spcPts val="0"/>
              </a:spcBef>
            </a:pPr>
            <a:endParaRPr lang="en-US" sz="1000" dirty="0"/>
          </a:p>
        </p:txBody>
      </p:sp>
      <p:pic>
        <p:nvPicPr>
          <p:cNvPr id="5" name="Picture 4" descr="Snow Globe art">
            <a:extLst>
              <a:ext uri="{FF2B5EF4-FFF2-40B4-BE49-F238E27FC236}">
                <a16:creationId xmlns:a16="http://schemas.microsoft.com/office/drawing/2014/main" id="{77626CC7-A47E-6235-3585-95E474BA354E}"/>
              </a:ext>
            </a:extLst>
          </p:cNvPr>
          <p:cNvPicPr>
            <a:picLocks noChangeAspect="1"/>
          </p:cNvPicPr>
          <p:nvPr/>
        </p:nvPicPr>
        <p:blipFill rotWithShape="1">
          <a:blip r:embed="rId2"/>
          <a:srcRect l="8300" r="21701"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551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7835443-58AE-4216-B1AA-89ED8BF02B5F}">
  <we:reference id="wa200006000" version="1.0.7.0" store="en-US" storeType="omex"/>
  <we:alternateReferences>
    <we:reference id="wa200006000" version="1.0.7.0" store="en-US" storeType="omex"/>
  </we:alternateReferences>
  <we:properties>
    <we:property name="document_UID" value="&quot;a6a477d3-a2a1-450b-844c-3c88e757a7a4&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52</TotalTime>
  <Words>3081</Words>
  <Application>Microsoft Office PowerPoint</Application>
  <PresentationFormat>Widescreen</PresentationFormat>
  <Paragraphs>290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02</vt:lpstr>
      <vt:lpstr>Aptos</vt:lpstr>
      <vt:lpstr>Aptos Display</vt:lpstr>
      <vt:lpstr>Arial</vt:lpstr>
      <vt:lpstr>Calibri</vt:lpstr>
      <vt:lpstr>Roboto</vt:lpstr>
      <vt:lpstr>Times New Roman</vt:lpstr>
      <vt:lpstr>office theme</vt:lpstr>
      <vt:lpstr>PowerPoint Presentation</vt:lpstr>
      <vt:lpstr>PowerPoint Presentation</vt:lpstr>
      <vt:lpstr>Coastal Property Model</vt:lpstr>
      <vt:lpstr>BACKGROUND  Sea level rise  Global mean sea level change primarily driven by land-ice changes and thermal expansion. Local sea level changes influenced by gravitational effects, changes in ocean heat and salinity, dynamic sea levels, and non-climatic processes. </vt:lpstr>
      <vt:lpstr>Study Approach and Model Overview</vt:lpstr>
      <vt:lpstr>Historical Context and Contemporary Trends</vt:lpstr>
      <vt:lpstr>The SLOSH Model  The Sea, Lake and Overland Surges from Hurricanes (SLOSH) model, developed by the National Weather Service (NWS), estimates storm surge heights. Incorporates atmospheric pressure, size, forward speed, and track data to simulate wind fields driving storm surges. Crucial for emergency management, aiding in evacuation planning, infrastructure design, and disaster response. </vt:lpstr>
      <vt:lpstr>The NCPM Model   The National Coastal Population Model (NCPM) assesses flood risk and guides adaptation strategies in US coastal regions. Recent enhancements aim to align the model with traditional risk-based, cost-benefit analysis and address underinvestment in flood protection. </vt:lpstr>
      <vt:lpstr>The ADCIRC Model  The Advanced Circulation (ADCIRC) model is a robust numerical ocean circulation model used for simulating storm surge, tides, and coastal circulation problems. Developed by Drs. Rick Luettich and Joannes Westerink, ADCIRC is maintained through collaboration among academic, governmental, and corporate entities. </vt:lpstr>
      <vt:lpstr>Case Study:</vt:lpstr>
      <vt:lpstr>Uncertainty Analysis in Storm Surge Estimation  Estimating storm surge hazard faces challenges due to limited data availability, leading to the development of sophisticated methods relying on statistical characterization of tropical cyclone (TC) forcing. </vt:lpstr>
      <vt:lpstr>PowerPoint Presentation</vt:lpstr>
      <vt:lpstr>Model Integration for Storm Surge Estimation</vt:lpstr>
      <vt:lpstr>Future Directions in Storm Surge Estimation</vt:lpstr>
      <vt:lpstr>Technological Advancements in Storm Surge Estimation</vt:lpstr>
      <vt:lpstr>Model Validation and Tools</vt:lpstr>
      <vt:lpstr>Algorithm for Probabilistic Storm Surge Prediction</vt:lpstr>
      <vt:lpstr>PowerPoint Presentation</vt:lpstr>
      <vt:lpstr>Procedure</vt:lpstr>
      <vt:lpstr>RESULT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jadiya</dc:creator>
  <cp:lastModifiedBy>naman jadiya</cp:lastModifiedBy>
  <cp:revision>430</cp:revision>
  <dcterms:created xsi:type="dcterms:W3CDTF">2024-04-17T00:25:12Z</dcterms:created>
  <dcterms:modified xsi:type="dcterms:W3CDTF">2024-11-22T06:42:30Z</dcterms:modified>
</cp:coreProperties>
</file>